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33"/>
  </p:notesMasterIdLst>
  <p:sldIdLst>
    <p:sldId id="263" r:id="rId5"/>
    <p:sldId id="1676" r:id="rId6"/>
    <p:sldId id="4417" r:id="rId7"/>
    <p:sldId id="4418" r:id="rId8"/>
    <p:sldId id="4462" r:id="rId9"/>
    <p:sldId id="4421" r:id="rId10"/>
    <p:sldId id="4463" r:id="rId11"/>
    <p:sldId id="4443" r:id="rId12"/>
    <p:sldId id="4464" r:id="rId13"/>
    <p:sldId id="4449" r:id="rId14"/>
    <p:sldId id="4465" r:id="rId15"/>
    <p:sldId id="4428" r:id="rId16"/>
    <p:sldId id="4429" r:id="rId17"/>
    <p:sldId id="4467" r:id="rId18"/>
    <p:sldId id="4474" r:id="rId19"/>
    <p:sldId id="4496" r:id="rId20"/>
    <p:sldId id="4475" r:id="rId21"/>
    <p:sldId id="4476" r:id="rId22"/>
    <p:sldId id="4478" r:id="rId23"/>
    <p:sldId id="4466" r:id="rId24"/>
    <p:sldId id="4479" r:id="rId25"/>
    <p:sldId id="4468" r:id="rId26"/>
    <p:sldId id="4477" r:id="rId27"/>
    <p:sldId id="4493" r:id="rId28"/>
    <p:sldId id="4500" r:id="rId29"/>
    <p:sldId id="4498" r:id="rId30"/>
    <p:sldId id="4499" r:id="rId31"/>
    <p:sldId id="4472"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8EFBE7F-D13F-3AEA-BAD4-F6229168479A}" name="Gemma Fieldsend" initials="GF" userId="S::gemma.fieldsend@charliewaller.org::043243c8-70e3-45eb-8c25-0121049914d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E84"/>
    <a:srgbClr val="F44B7E"/>
    <a:srgbClr val="C29FD8"/>
    <a:srgbClr val="79A3DC"/>
    <a:srgbClr val="EF811B"/>
    <a:srgbClr val="769D91"/>
    <a:srgbClr val="94C11F"/>
    <a:srgbClr val="0081C3"/>
    <a:srgbClr val="87E5FF"/>
    <a:srgbClr val="69B0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080"/>
    <p:restoredTop sz="83157" autoAdjust="0"/>
  </p:normalViewPr>
  <p:slideViewPr>
    <p:cSldViewPr snapToGrid="0">
      <p:cViewPr varScale="1">
        <p:scale>
          <a:sx n="91" d="100"/>
          <a:sy n="91" d="100"/>
        </p:scale>
        <p:origin x="1794" y="84"/>
      </p:cViewPr>
      <p:guideLst>
        <p:guide orient="horz" pos="2183"/>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Martin" userId="696df28b-a01f-4941-848a-b087e6819034" providerId="ADAL" clId="{591C43E6-F84E-428C-B67F-FD13331883A6}"/>
    <pc:docChg chg="undo custSel modSld">
      <pc:chgData name="Amy Martin" userId="696df28b-a01f-4941-848a-b087e6819034" providerId="ADAL" clId="{591C43E6-F84E-428C-B67F-FD13331883A6}" dt="2023-03-08T10:23:23.543" v="72"/>
      <pc:docMkLst>
        <pc:docMk/>
      </pc:docMkLst>
      <pc:sldChg chg="addSp delSp modSp mod delAnim">
        <pc:chgData name="Amy Martin" userId="696df28b-a01f-4941-848a-b087e6819034" providerId="ADAL" clId="{591C43E6-F84E-428C-B67F-FD13331883A6}" dt="2023-03-08T10:22:29.849" v="62" actId="1076"/>
        <pc:sldMkLst>
          <pc:docMk/>
          <pc:sldMk cId="57727379" sldId="4443"/>
        </pc:sldMkLst>
        <pc:picChg chg="add mod">
          <ac:chgData name="Amy Martin" userId="696df28b-a01f-4941-848a-b087e6819034" providerId="ADAL" clId="{591C43E6-F84E-428C-B67F-FD13331883A6}" dt="2023-03-08T10:22:29.849" v="62" actId="1076"/>
          <ac:picMkLst>
            <pc:docMk/>
            <pc:sldMk cId="57727379" sldId="4443"/>
            <ac:picMk id="3" creationId="{9CCD0968-D2CE-9007-2E79-F11BF1FB3BB6}"/>
          </ac:picMkLst>
        </pc:picChg>
        <pc:picChg chg="del">
          <ac:chgData name="Amy Martin" userId="696df28b-a01f-4941-848a-b087e6819034" providerId="ADAL" clId="{591C43E6-F84E-428C-B67F-FD13331883A6}" dt="2023-03-08T10:22:20.332" v="60" actId="478"/>
          <ac:picMkLst>
            <pc:docMk/>
            <pc:sldMk cId="57727379" sldId="4443"/>
            <ac:picMk id="5" creationId="{6A4BB0F4-D500-C287-A6F6-7CB0BA0EA8E4}"/>
          </ac:picMkLst>
        </pc:picChg>
      </pc:sldChg>
      <pc:sldChg chg="addSp delSp modSp mod">
        <pc:chgData name="Amy Martin" userId="696df28b-a01f-4941-848a-b087e6819034" providerId="ADAL" clId="{591C43E6-F84E-428C-B67F-FD13331883A6}" dt="2023-02-20T10:33:33.598" v="6" actId="1076"/>
        <pc:sldMkLst>
          <pc:docMk/>
          <pc:sldMk cId="1620402403" sldId="4464"/>
        </pc:sldMkLst>
        <pc:picChg chg="del">
          <ac:chgData name="Amy Martin" userId="696df28b-a01f-4941-848a-b087e6819034" providerId="ADAL" clId="{591C43E6-F84E-428C-B67F-FD13331883A6}" dt="2023-02-20T10:33:14.215" v="0" actId="478"/>
          <ac:picMkLst>
            <pc:docMk/>
            <pc:sldMk cId="1620402403" sldId="4464"/>
            <ac:picMk id="6" creationId="{17AED214-96BF-A1B5-3BA1-8546A7792B61}"/>
          </ac:picMkLst>
        </pc:picChg>
        <pc:picChg chg="add mod">
          <ac:chgData name="Amy Martin" userId="696df28b-a01f-4941-848a-b087e6819034" providerId="ADAL" clId="{591C43E6-F84E-428C-B67F-FD13331883A6}" dt="2023-02-20T10:33:33.598" v="6" actId="1076"/>
          <ac:picMkLst>
            <pc:docMk/>
            <pc:sldMk cId="1620402403" sldId="4464"/>
            <ac:picMk id="8" creationId="{5A30C46D-DC00-E436-D352-FC2B097D0AC9}"/>
          </ac:picMkLst>
        </pc:picChg>
      </pc:sldChg>
      <pc:sldChg chg="addSp delSp modSp mod">
        <pc:chgData name="Amy Martin" userId="696df28b-a01f-4941-848a-b087e6819034" providerId="ADAL" clId="{591C43E6-F84E-428C-B67F-FD13331883A6}" dt="2023-02-20T10:34:09.726" v="17" actId="1076"/>
        <pc:sldMkLst>
          <pc:docMk/>
          <pc:sldMk cId="116036687" sldId="4465"/>
        </pc:sldMkLst>
        <pc:picChg chg="add mod">
          <ac:chgData name="Amy Martin" userId="696df28b-a01f-4941-848a-b087e6819034" providerId="ADAL" clId="{591C43E6-F84E-428C-B67F-FD13331883A6}" dt="2023-02-20T10:34:09.726" v="17" actId="1076"/>
          <ac:picMkLst>
            <pc:docMk/>
            <pc:sldMk cId="116036687" sldId="4465"/>
            <ac:picMk id="5" creationId="{D5E8D43F-EC9B-CB4E-B85A-9DE98C39275D}"/>
          </ac:picMkLst>
        </pc:picChg>
        <pc:picChg chg="del">
          <ac:chgData name="Amy Martin" userId="696df28b-a01f-4941-848a-b087e6819034" providerId="ADAL" clId="{591C43E6-F84E-428C-B67F-FD13331883A6}" dt="2023-02-20T10:34:07.207" v="16" actId="478"/>
          <ac:picMkLst>
            <pc:docMk/>
            <pc:sldMk cId="116036687" sldId="4465"/>
            <ac:picMk id="15" creationId="{F672A8E2-F9FA-2BE9-7BA8-656BACB9EAB2}"/>
          </ac:picMkLst>
        </pc:picChg>
      </pc:sldChg>
      <pc:sldChg chg="addSp delSp modSp mod">
        <pc:chgData name="Amy Martin" userId="696df28b-a01f-4941-848a-b087e6819034" providerId="ADAL" clId="{591C43E6-F84E-428C-B67F-FD13331883A6}" dt="2023-02-20T10:35:23.373" v="55" actId="1076"/>
        <pc:sldMkLst>
          <pc:docMk/>
          <pc:sldMk cId="2674034685" sldId="4466"/>
        </pc:sldMkLst>
        <pc:picChg chg="add mod">
          <ac:chgData name="Amy Martin" userId="696df28b-a01f-4941-848a-b087e6819034" providerId="ADAL" clId="{591C43E6-F84E-428C-B67F-FD13331883A6}" dt="2023-02-20T10:35:23.373" v="55" actId="1076"/>
          <ac:picMkLst>
            <pc:docMk/>
            <pc:sldMk cId="2674034685" sldId="4466"/>
            <ac:picMk id="6" creationId="{9E92EEA1-8F6F-3BAB-FB1C-3F3464C41C5E}"/>
          </ac:picMkLst>
        </pc:picChg>
        <pc:picChg chg="del">
          <ac:chgData name="Amy Martin" userId="696df28b-a01f-4941-848a-b087e6819034" providerId="ADAL" clId="{591C43E6-F84E-428C-B67F-FD13331883A6}" dt="2023-02-20T10:35:08.910" v="48" actId="478"/>
          <ac:picMkLst>
            <pc:docMk/>
            <pc:sldMk cId="2674034685" sldId="4466"/>
            <ac:picMk id="7" creationId="{D68B7C6E-63F0-72DA-E0DC-9609B8E5C6E5}"/>
          </ac:picMkLst>
        </pc:picChg>
      </pc:sldChg>
      <pc:sldChg chg="modSp mod">
        <pc:chgData name="Amy Martin" userId="696df28b-a01f-4941-848a-b087e6819034" providerId="ADAL" clId="{591C43E6-F84E-428C-B67F-FD13331883A6}" dt="2023-03-08T09:17:59.519" v="59" actId="207"/>
        <pc:sldMkLst>
          <pc:docMk/>
          <pc:sldMk cId="2569919161" sldId="4475"/>
        </pc:sldMkLst>
        <pc:spChg chg="mod">
          <ac:chgData name="Amy Martin" userId="696df28b-a01f-4941-848a-b087e6819034" providerId="ADAL" clId="{591C43E6-F84E-428C-B67F-FD13331883A6}" dt="2023-03-08T09:17:53.560" v="57" actId="207"/>
          <ac:spMkLst>
            <pc:docMk/>
            <pc:sldMk cId="2569919161" sldId="4475"/>
            <ac:spMk id="2" creationId="{F0846051-1200-9BB8-7962-E4111FC81075}"/>
          </ac:spMkLst>
        </pc:spChg>
        <pc:spChg chg="mod">
          <ac:chgData name="Amy Martin" userId="696df28b-a01f-4941-848a-b087e6819034" providerId="ADAL" clId="{591C43E6-F84E-428C-B67F-FD13331883A6}" dt="2023-03-08T09:17:59.519" v="59" actId="207"/>
          <ac:spMkLst>
            <pc:docMk/>
            <pc:sldMk cId="2569919161" sldId="4475"/>
            <ac:spMk id="3" creationId="{99DCB3BE-7098-4A06-5D4B-B818609F66D5}"/>
          </ac:spMkLst>
        </pc:spChg>
        <pc:spChg chg="mod">
          <ac:chgData name="Amy Martin" userId="696df28b-a01f-4941-848a-b087e6819034" providerId="ADAL" clId="{591C43E6-F84E-428C-B67F-FD13331883A6}" dt="2023-03-08T09:17:56.402" v="58" actId="207"/>
          <ac:spMkLst>
            <pc:docMk/>
            <pc:sldMk cId="2569919161" sldId="4475"/>
            <ac:spMk id="5" creationId="{C1E2A37A-8C9B-B2BF-5C74-2D2F6B77C089}"/>
          </ac:spMkLst>
        </pc:spChg>
        <pc:spChg chg="mod">
          <ac:chgData name="Amy Martin" userId="696df28b-a01f-4941-848a-b087e6819034" providerId="ADAL" clId="{591C43E6-F84E-428C-B67F-FD13331883A6}" dt="2023-03-08T09:17:50.093" v="56" actId="207"/>
          <ac:spMkLst>
            <pc:docMk/>
            <pc:sldMk cId="2569919161" sldId="4475"/>
            <ac:spMk id="6" creationId="{29B539D0-527D-1982-CEB8-C8D7D3EE0BE0}"/>
          </ac:spMkLst>
        </pc:spChg>
        <pc:spChg chg="mod">
          <ac:chgData name="Amy Martin" userId="696df28b-a01f-4941-848a-b087e6819034" providerId="ADAL" clId="{591C43E6-F84E-428C-B67F-FD13331883A6}" dt="2023-02-20T10:34:42.447" v="43" actId="1036"/>
          <ac:spMkLst>
            <pc:docMk/>
            <pc:sldMk cId="2569919161" sldId="4475"/>
            <ac:spMk id="41" creationId="{BCF46812-D51D-F66E-60A3-493C2A9CBF16}"/>
          </ac:spMkLst>
        </pc:spChg>
        <pc:spChg chg="mod">
          <ac:chgData name="Amy Martin" userId="696df28b-a01f-4941-848a-b087e6819034" providerId="ADAL" clId="{591C43E6-F84E-428C-B67F-FD13331883A6}" dt="2023-02-20T10:34:45.574" v="44" actId="1076"/>
          <ac:spMkLst>
            <pc:docMk/>
            <pc:sldMk cId="2569919161" sldId="4475"/>
            <ac:spMk id="44" creationId="{B1BF167D-B01F-2F86-DCDE-6A6F994AC755}"/>
          </ac:spMkLst>
        </pc:spChg>
        <pc:picChg chg="mod">
          <ac:chgData name="Amy Martin" userId="696df28b-a01f-4941-848a-b087e6819034" providerId="ADAL" clId="{591C43E6-F84E-428C-B67F-FD13331883A6}" dt="2023-02-20T10:34:30.885" v="30" actId="1035"/>
          <ac:picMkLst>
            <pc:docMk/>
            <pc:sldMk cId="2569919161" sldId="4475"/>
            <ac:picMk id="15" creationId="{ED46AA44-BF6F-DABB-952E-D949DDCDBD30}"/>
          </ac:picMkLst>
        </pc:picChg>
        <pc:picChg chg="mod">
          <ac:chgData name="Amy Martin" userId="696df28b-a01f-4941-848a-b087e6819034" providerId="ADAL" clId="{591C43E6-F84E-428C-B67F-FD13331883A6}" dt="2023-02-20T10:34:58.430" v="47" actId="688"/>
          <ac:picMkLst>
            <pc:docMk/>
            <pc:sldMk cId="2569919161" sldId="4475"/>
            <ac:picMk id="31" creationId="{628E83D3-785D-436C-EF32-B84571BE601B}"/>
          </ac:picMkLst>
        </pc:picChg>
      </pc:sldChg>
      <pc:sldChg chg="addSp delSp modSp mod addAnim delAnim modAnim">
        <pc:chgData name="Amy Martin" userId="696df28b-a01f-4941-848a-b087e6819034" providerId="ADAL" clId="{591C43E6-F84E-428C-B67F-FD13331883A6}" dt="2023-03-08T10:23:23.543" v="72"/>
        <pc:sldMkLst>
          <pc:docMk/>
          <pc:sldMk cId="3624472591" sldId="4493"/>
        </pc:sldMkLst>
        <pc:picChg chg="add del">
          <ac:chgData name="Amy Martin" userId="696df28b-a01f-4941-848a-b087e6819034" providerId="ADAL" clId="{591C43E6-F84E-428C-B67F-FD13331883A6}" dt="2023-03-08T10:23:15.939" v="69" actId="478"/>
          <ac:picMkLst>
            <pc:docMk/>
            <pc:sldMk cId="3624472591" sldId="4493"/>
            <ac:picMk id="7" creationId="{5FE18297-D66B-050E-75E5-3C1A7879111E}"/>
          </ac:picMkLst>
        </pc:picChg>
        <pc:picChg chg="add del mod">
          <ac:chgData name="Amy Martin" userId="696df28b-a01f-4941-848a-b087e6819034" providerId="ADAL" clId="{591C43E6-F84E-428C-B67F-FD13331883A6}" dt="2023-03-08T10:22:49.180" v="67" actId="22"/>
          <ac:picMkLst>
            <pc:docMk/>
            <pc:sldMk cId="3624472591" sldId="4493"/>
            <ac:picMk id="9" creationId="{DB128A6B-7A78-D3D3-E716-79982F3A60F7}"/>
          </ac:picMkLst>
        </pc:picChg>
        <pc:picChg chg="add mod">
          <ac:chgData name="Amy Martin" userId="696df28b-a01f-4941-848a-b087e6819034" providerId="ADAL" clId="{591C43E6-F84E-428C-B67F-FD13331883A6}" dt="2023-03-08T10:23:20.454" v="71" actId="1076"/>
          <ac:picMkLst>
            <pc:docMk/>
            <pc:sldMk cId="3624472591" sldId="4493"/>
            <ac:picMk id="11" creationId="{B34B8668-A9E1-A111-681E-DD51E0274B07}"/>
          </ac:picMkLst>
        </pc:picChg>
      </pc:sldChg>
    </pc:docChg>
  </pc:docChgLst>
  <pc:docChgLst>
    <pc:chgData name="Amy Martin" userId="696df28b-a01f-4941-848a-b087e6819034" providerId="ADAL" clId="{7D86B666-3817-449D-B4AE-05A003FA5F90}"/>
    <pc:docChg chg="mod">
      <pc:chgData name="Amy Martin" userId="696df28b-a01f-4941-848a-b087e6819034" providerId="ADAL" clId="{7D86B666-3817-449D-B4AE-05A003FA5F90}" dt="2023-05-15T13:13:21.559" v="0"/>
      <pc:docMkLst>
        <pc:docMk/>
      </pc:docMkLst>
    </pc:docChg>
  </pc:docChgLst>
  <pc:docChgLst>
    <pc:chgData name="Alice Palmer" userId="S::alice.palmer@charliewaller.org::88bf8b12-baeb-47a7-b11d-56665470e9d1" providerId="AD" clId="Web-{8A18C080-9830-C99C-25EA-23753017BED1}"/>
    <pc:docChg chg="modSld">
      <pc:chgData name="Alice Palmer" userId="S::alice.palmer@charliewaller.org::88bf8b12-baeb-47a7-b11d-56665470e9d1" providerId="AD" clId="Web-{8A18C080-9830-C99C-25EA-23753017BED1}" dt="2023-03-29T10:42:07.057" v="51" actId="20577"/>
      <pc:docMkLst>
        <pc:docMk/>
      </pc:docMkLst>
      <pc:sldChg chg="modSp">
        <pc:chgData name="Alice Palmer" userId="S::alice.palmer@charliewaller.org::88bf8b12-baeb-47a7-b11d-56665470e9d1" providerId="AD" clId="Web-{8A18C080-9830-C99C-25EA-23753017BED1}" dt="2023-03-29T10:29:29.692" v="24" actId="20577"/>
        <pc:sldMkLst>
          <pc:docMk/>
          <pc:sldMk cId="3869903628" sldId="4429"/>
        </pc:sldMkLst>
        <pc:spChg chg="mod">
          <ac:chgData name="Alice Palmer" userId="S::alice.palmer@charliewaller.org::88bf8b12-baeb-47a7-b11d-56665470e9d1" providerId="AD" clId="Web-{8A18C080-9830-C99C-25EA-23753017BED1}" dt="2023-03-29T10:29:29.692" v="24" actId="20577"/>
          <ac:spMkLst>
            <pc:docMk/>
            <pc:sldMk cId="3869903628" sldId="4429"/>
            <ac:spMk id="5" creationId="{6FA3A1D0-1F75-2444-AD11-4A2D496A2205}"/>
          </ac:spMkLst>
        </pc:spChg>
      </pc:sldChg>
      <pc:sldChg chg="modSp">
        <pc:chgData name="Alice Palmer" userId="S::alice.palmer@charliewaller.org::88bf8b12-baeb-47a7-b11d-56665470e9d1" providerId="AD" clId="Web-{8A18C080-9830-C99C-25EA-23753017BED1}" dt="2023-03-29T10:27:28.251" v="2" actId="1076"/>
        <pc:sldMkLst>
          <pc:docMk/>
          <pc:sldMk cId="1620402403" sldId="4464"/>
        </pc:sldMkLst>
        <pc:spChg chg="mod">
          <ac:chgData name="Alice Palmer" userId="S::alice.palmer@charliewaller.org::88bf8b12-baeb-47a7-b11d-56665470e9d1" providerId="AD" clId="Web-{8A18C080-9830-C99C-25EA-23753017BED1}" dt="2023-03-29T10:27:23.939" v="1" actId="1076"/>
          <ac:spMkLst>
            <pc:docMk/>
            <pc:sldMk cId="1620402403" sldId="4464"/>
            <ac:spMk id="7" creationId="{5D98E60C-13BB-328F-AF61-A3C99887DC4D}"/>
          </ac:spMkLst>
        </pc:spChg>
        <pc:spChg chg="mod">
          <ac:chgData name="Alice Palmer" userId="S::alice.palmer@charliewaller.org::88bf8b12-baeb-47a7-b11d-56665470e9d1" providerId="AD" clId="Web-{8A18C080-9830-C99C-25EA-23753017BED1}" dt="2023-03-29T10:27:28.251" v="2" actId="1076"/>
          <ac:spMkLst>
            <pc:docMk/>
            <pc:sldMk cId="1620402403" sldId="4464"/>
            <ac:spMk id="9" creationId="{19238614-585A-33F8-4C8D-55A5B9761124}"/>
          </ac:spMkLst>
        </pc:spChg>
      </pc:sldChg>
      <pc:sldChg chg="modSp">
        <pc:chgData name="Alice Palmer" userId="S::alice.palmer@charliewaller.org::88bf8b12-baeb-47a7-b11d-56665470e9d1" providerId="AD" clId="Web-{8A18C080-9830-C99C-25EA-23753017BED1}" dt="2023-03-29T10:37:41.878" v="39" actId="20577"/>
        <pc:sldMkLst>
          <pc:docMk/>
          <pc:sldMk cId="2674034685" sldId="4466"/>
        </pc:sldMkLst>
        <pc:spChg chg="mod">
          <ac:chgData name="Alice Palmer" userId="S::alice.palmer@charliewaller.org::88bf8b12-baeb-47a7-b11d-56665470e9d1" providerId="AD" clId="Web-{8A18C080-9830-C99C-25EA-23753017BED1}" dt="2023-03-29T10:37:41.878" v="39" actId="20577"/>
          <ac:spMkLst>
            <pc:docMk/>
            <pc:sldMk cId="2674034685" sldId="4466"/>
            <ac:spMk id="8" creationId="{ABAEEEC6-DCDD-3B77-75EE-5CFB5680F606}"/>
          </ac:spMkLst>
        </pc:spChg>
      </pc:sldChg>
      <pc:sldChg chg="modSp">
        <pc:chgData name="Alice Palmer" userId="S::alice.palmer@charliewaller.org::88bf8b12-baeb-47a7-b11d-56665470e9d1" providerId="AD" clId="Web-{8A18C080-9830-C99C-25EA-23753017BED1}" dt="2023-03-29T10:30:42.351" v="28" actId="14100"/>
        <pc:sldMkLst>
          <pc:docMk/>
          <pc:sldMk cId="3333106478" sldId="4474"/>
        </pc:sldMkLst>
        <pc:spChg chg="mod">
          <ac:chgData name="Alice Palmer" userId="S::alice.palmer@charliewaller.org::88bf8b12-baeb-47a7-b11d-56665470e9d1" providerId="AD" clId="Web-{8A18C080-9830-C99C-25EA-23753017BED1}" dt="2023-03-29T10:30:42.351" v="28" actId="14100"/>
          <ac:spMkLst>
            <pc:docMk/>
            <pc:sldMk cId="3333106478" sldId="4474"/>
            <ac:spMk id="5" creationId="{FC891020-4AD3-45D9-64B5-64C88A1408A9}"/>
          </ac:spMkLst>
        </pc:spChg>
      </pc:sldChg>
      <pc:sldChg chg="modSp">
        <pc:chgData name="Alice Palmer" userId="S::alice.palmer@charliewaller.org::88bf8b12-baeb-47a7-b11d-56665470e9d1" providerId="AD" clId="Web-{8A18C080-9830-C99C-25EA-23753017BED1}" dt="2023-03-29T10:35:02.108" v="37" actId="20577"/>
        <pc:sldMkLst>
          <pc:docMk/>
          <pc:sldMk cId="2569919161" sldId="4475"/>
        </pc:sldMkLst>
        <pc:spChg chg="mod">
          <ac:chgData name="Alice Palmer" userId="S::alice.palmer@charliewaller.org::88bf8b12-baeb-47a7-b11d-56665470e9d1" providerId="AD" clId="Web-{8A18C080-9830-C99C-25EA-23753017BED1}" dt="2023-03-29T10:35:02.108" v="37" actId="20577"/>
          <ac:spMkLst>
            <pc:docMk/>
            <pc:sldMk cId="2569919161" sldId="4475"/>
            <ac:spMk id="4" creationId="{ECBEFCBB-78BB-5049-ADD8-0F05C26D3E8C}"/>
          </ac:spMkLst>
        </pc:spChg>
        <pc:spChg chg="mod">
          <ac:chgData name="Alice Palmer" userId="S::alice.palmer@charliewaller.org::88bf8b12-baeb-47a7-b11d-56665470e9d1" providerId="AD" clId="Web-{8A18C080-9830-C99C-25EA-23753017BED1}" dt="2023-03-29T10:34:24.872" v="33" actId="20577"/>
          <ac:spMkLst>
            <pc:docMk/>
            <pc:sldMk cId="2569919161" sldId="4475"/>
            <ac:spMk id="29" creationId="{E123B8A4-D91A-7083-87E0-08DB544898C4}"/>
          </ac:spMkLst>
        </pc:spChg>
        <pc:spChg chg="mod">
          <ac:chgData name="Alice Palmer" userId="S::alice.palmer@charliewaller.org::88bf8b12-baeb-47a7-b11d-56665470e9d1" providerId="AD" clId="Web-{8A18C080-9830-C99C-25EA-23753017BED1}" dt="2023-03-29T10:33:51.371" v="30" actId="20577"/>
          <ac:spMkLst>
            <pc:docMk/>
            <pc:sldMk cId="2569919161" sldId="4475"/>
            <ac:spMk id="38" creationId="{22335DDF-A666-C33E-B1A3-0323A28BCE8C}"/>
          </ac:spMkLst>
        </pc:spChg>
      </pc:sldChg>
      <pc:sldChg chg="modSp">
        <pc:chgData name="Alice Palmer" userId="S::alice.palmer@charliewaller.org::88bf8b12-baeb-47a7-b11d-56665470e9d1" providerId="AD" clId="Web-{8A18C080-9830-C99C-25EA-23753017BED1}" dt="2023-03-29T10:39:54.803" v="40" actId="14100"/>
        <pc:sldMkLst>
          <pc:docMk/>
          <pc:sldMk cId="3685168385" sldId="4477"/>
        </pc:sldMkLst>
        <pc:spChg chg="mod">
          <ac:chgData name="Alice Palmer" userId="S::alice.palmer@charliewaller.org::88bf8b12-baeb-47a7-b11d-56665470e9d1" providerId="AD" clId="Web-{8A18C080-9830-C99C-25EA-23753017BED1}" dt="2023-03-29T10:39:54.803" v="40" actId="14100"/>
          <ac:spMkLst>
            <pc:docMk/>
            <pc:sldMk cId="3685168385" sldId="4477"/>
            <ac:spMk id="5" creationId="{FC891020-4AD3-45D9-64B5-64C88A1408A9}"/>
          </ac:spMkLst>
        </pc:spChg>
      </pc:sldChg>
      <pc:sldChg chg="modSp">
        <pc:chgData name="Alice Palmer" userId="S::alice.palmer@charliewaller.org::88bf8b12-baeb-47a7-b11d-56665470e9d1" providerId="AD" clId="Web-{8A18C080-9830-C99C-25EA-23753017BED1}" dt="2023-03-29T10:36:08.110" v="38" actId="14100"/>
        <pc:sldMkLst>
          <pc:docMk/>
          <pc:sldMk cId="3967430366" sldId="4478"/>
        </pc:sldMkLst>
        <pc:spChg chg="mod">
          <ac:chgData name="Alice Palmer" userId="S::alice.palmer@charliewaller.org::88bf8b12-baeb-47a7-b11d-56665470e9d1" providerId="AD" clId="Web-{8A18C080-9830-C99C-25EA-23753017BED1}" dt="2023-03-29T10:36:08.110" v="38" actId="14100"/>
          <ac:spMkLst>
            <pc:docMk/>
            <pc:sldMk cId="3967430366" sldId="4478"/>
            <ac:spMk id="5" creationId="{FC891020-4AD3-45D9-64B5-64C88A1408A9}"/>
          </ac:spMkLst>
        </pc:spChg>
      </pc:sldChg>
      <pc:sldChg chg="modSp">
        <pc:chgData name="Alice Palmer" userId="S::alice.palmer@charliewaller.org::88bf8b12-baeb-47a7-b11d-56665470e9d1" providerId="AD" clId="Web-{8A18C080-9830-C99C-25EA-23753017BED1}" dt="2023-03-29T10:42:07.057" v="51" actId="20577"/>
        <pc:sldMkLst>
          <pc:docMk/>
          <pc:sldMk cId="20293755" sldId="4499"/>
        </pc:sldMkLst>
        <pc:spChg chg="mod">
          <ac:chgData name="Alice Palmer" userId="S::alice.palmer@charliewaller.org::88bf8b12-baeb-47a7-b11d-56665470e9d1" providerId="AD" clId="Web-{8A18C080-9830-C99C-25EA-23753017BED1}" dt="2023-03-29T10:42:07.057" v="51" actId="20577"/>
          <ac:spMkLst>
            <pc:docMk/>
            <pc:sldMk cId="20293755" sldId="4499"/>
            <ac:spMk id="31" creationId="{04E05E34-1DE1-1E10-FDBD-4189A21A178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C7A3B-5F49-184E-BD36-866947A20926}" type="datetimeFigureOut">
              <a:rPr lang="en-US" smtClean="0"/>
              <a:t>5/15/2023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CA5DC-5553-2447-9EEC-CB1D7E52EA0F}" type="slidenum">
              <a:rPr lang="en-US" smtClean="0"/>
              <a:t>‹#›</a:t>
            </a:fld>
            <a:endParaRPr lang="en-US"/>
          </a:p>
        </p:txBody>
      </p:sp>
    </p:spTree>
    <p:extLst>
      <p:ext uri="{BB962C8B-B14F-4D97-AF65-F5344CB8AC3E}">
        <p14:creationId xmlns:p14="http://schemas.microsoft.com/office/powerpoint/2010/main" val="4219809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7A04282-26E0-45A1-8E09-028CB16A080B}" type="slidenum">
              <a:rPr lang="en-GB" smtClean="0"/>
              <a:t>1</a:t>
            </a:fld>
            <a:endParaRPr lang="en-GB"/>
          </a:p>
        </p:txBody>
      </p:sp>
    </p:spTree>
    <p:extLst>
      <p:ext uri="{BB962C8B-B14F-4D97-AF65-F5344CB8AC3E}">
        <p14:creationId xmlns:p14="http://schemas.microsoft.com/office/powerpoint/2010/main" val="134605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11</a:t>
            </a:fld>
            <a:endParaRPr lang="en-US"/>
          </a:p>
        </p:txBody>
      </p:sp>
    </p:spTree>
    <p:extLst>
      <p:ext uri="{BB962C8B-B14F-4D97-AF65-F5344CB8AC3E}">
        <p14:creationId xmlns:p14="http://schemas.microsoft.com/office/powerpoint/2010/main" val="1776797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chemeClr val="bg1"/>
              </a:solidFill>
              <a:latin typeface="Brown" pitchFamily="2" charset="0"/>
            </a:endParaRPr>
          </a:p>
        </p:txBody>
      </p:sp>
      <p:sp>
        <p:nvSpPr>
          <p:cNvPr id="4" name="Slide Number Placeholder 3"/>
          <p:cNvSpPr>
            <a:spLocks noGrp="1"/>
          </p:cNvSpPr>
          <p:nvPr>
            <p:ph type="sldNum" sz="quarter" idx="5"/>
          </p:nvPr>
        </p:nvSpPr>
        <p:spPr/>
        <p:txBody>
          <a:bodyPr/>
          <a:lstStyle/>
          <a:p>
            <a:fld id="{A77CA5DC-5553-2447-9EEC-CB1D7E52EA0F}" type="slidenum">
              <a:rPr lang="en-US" smtClean="0"/>
              <a:t>12</a:t>
            </a:fld>
            <a:endParaRPr lang="en-US"/>
          </a:p>
        </p:txBody>
      </p:sp>
    </p:spTree>
    <p:extLst>
      <p:ext uri="{BB962C8B-B14F-4D97-AF65-F5344CB8AC3E}">
        <p14:creationId xmlns:p14="http://schemas.microsoft.com/office/powerpoint/2010/main" val="2570945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13</a:t>
            </a:fld>
            <a:endParaRPr lang="en-US"/>
          </a:p>
        </p:txBody>
      </p:sp>
    </p:spTree>
    <p:extLst>
      <p:ext uri="{BB962C8B-B14F-4D97-AF65-F5344CB8AC3E}">
        <p14:creationId xmlns:p14="http://schemas.microsoft.com/office/powerpoint/2010/main" val="2904805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a:t>
            </a:r>
          </a:p>
        </p:txBody>
      </p:sp>
      <p:sp>
        <p:nvSpPr>
          <p:cNvPr id="4" name="Slide Number Placeholder 3"/>
          <p:cNvSpPr>
            <a:spLocks noGrp="1"/>
          </p:cNvSpPr>
          <p:nvPr>
            <p:ph type="sldNum" sz="quarter" idx="5"/>
          </p:nvPr>
        </p:nvSpPr>
        <p:spPr/>
        <p:txBody>
          <a:bodyPr/>
          <a:lstStyle/>
          <a:p>
            <a:fld id="{A77CA5DC-5553-2447-9EEC-CB1D7E52EA0F}" type="slidenum">
              <a:rPr lang="en-US" smtClean="0"/>
              <a:t>15</a:t>
            </a:fld>
            <a:endParaRPr lang="en-US"/>
          </a:p>
        </p:txBody>
      </p:sp>
    </p:spTree>
    <p:extLst>
      <p:ext uri="{BB962C8B-B14F-4D97-AF65-F5344CB8AC3E}">
        <p14:creationId xmlns:p14="http://schemas.microsoft.com/office/powerpoint/2010/main" val="3713238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to have copies of these to discuss the affects of the behavior on anxiety, in groups at table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16</a:t>
            </a:fld>
            <a:endParaRPr lang="en-US"/>
          </a:p>
        </p:txBody>
      </p:sp>
    </p:spTree>
    <p:extLst>
      <p:ext uri="{BB962C8B-B14F-4D97-AF65-F5344CB8AC3E}">
        <p14:creationId xmlns:p14="http://schemas.microsoft.com/office/powerpoint/2010/main" val="3559761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17</a:t>
            </a:fld>
            <a:endParaRPr lang="en-US"/>
          </a:p>
        </p:txBody>
      </p:sp>
    </p:spTree>
    <p:extLst>
      <p:ext uri="{BB962C8B-B14F-4D97-AF65-F5344CB8AC3E}">
        <p14:creationId xmlns:p14="http://schemas.microsoft.com/office/powerpoint/2010/main" val="1607367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students resource 1- Yusef and the party to read</a:t>
            </a:r>
          </a:p>
        </p:txBody>
      </p:sp>
      <p:sp>
        <p:nvSpPr>
          <p:cNvPr id="4" name="Slide Number Placeholder 3"/>
          <p:cNvSpPr>
            <a:spLocks noGrp="1"/>
          </p:cNvSpPr>
          <p:nvPr>
            <p:ph type="sldNum" sz="quarter" idx="5"/>
          </p:nvPr>
        </p:nvSpPr>
        <p:spPr/>
        <p:txBody>
          <a:bodyPr/>
          <a:lstStyle/>
          <a:p>
            <a:fld id="{A77CA5DC-5553-2447-9EEC-CB1D7E52EA0F}" type="slidenum">
              <a:rPr lang="en-US" smtClean="0"/>
              <a:t>18</a:t>
            </a:fld>
            <a:endParaRPr lang="en-US"/>
          </a:p>
        </p:txBody>
      </p:sp>
    </p:spTree>
    <p:extLst>
      <p:ext uri="{BB962C8B-B14F-4D97-AF65-F5344CB8AC3E}">
        <p14:creationId xmlns:p14="http://schemas.microsoft.com/office/powerpoint/2010/main" val="3734244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a:t>
            </a:r>
          </a:p>
        </p:txBody>
      </p:sp>
      <p:sp>
        <p:nvSpPr>
          <p:cNvPr id="4" name="Slide Number Placeholder 3"/>
          <p:cNvSpPr>
            <a:spLocks noGrp="1"/>
          </p:cNvSpPr>
          <p:nvPr>
            <p:ph type="sldNum" sz="quarter" idx="5"/>
          </p:nvPr>
        </p:nvSpPr>
        <p:spPr/>
        <p:txBody>
          <a:bodyPr/>
          <a:lstStyle/>
          <a:p>
            <a:fld id="{A77CA5DC-5553-2447-9EEC-CB1D7E52EA0F}" type="slidenum">
              <a:rPr lang="en-US" smtClean="0"/>
              <a:t>19</a:t>
            </a:fld>
            <a:endParaRPr lang="en-US"/>
          </a:p>
        </p:txBody>
      </p:sp>
    </p:spTree>
    <p:extLst>
      <p:ext uri="{BB962C8B-B14F-4D97-AF65-F5344CB8AC3E}">
        <p14:creationId xmlns:p14="http://schemas.microsoft.com/office/powerpoint/2010/main" val="3013974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20</a:t>
            </a:fld>
            <a:endParaRPr lang="en-US"/>
          </a:p>
        </p:txBody>
      </p:sp>
    </p:spTree>
    <p:extLst>
      <p:ext uri="{BB962C8B-B14F-4D97-AF65-F5344CB8AC3E}">
        <p14:creationId xmlns:p14="http://schemas.microsoft.com/office/powerpoint/2010/main" val="747762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a:t>
            </a:r>
          </a:p>
        </p:txBody>
      </p:sp>
      <p:sp>
        <p:nvSpPr>
          <p:cNvPr id="4" name="Slide Number Placeholder 3"/>
          <p:cNvSpPr>
            <a:spLocks noGrp="1"/>
          </p:cNvSpPr>
          <p:nvPr>
            <p:ph type="sldNum" sz="quarter" idx="5"/>
          </p:nvPr>
        </p:nvSpPr>
        <p:spPr/>
        <p:txBody>
          <a:bodyPr/>
          <a:lstStyle/>
          <a:p>
            <a:fld id="{A77CA5DC-5553-2447-9EEC-CB1D7E52EA0F}" type="slidenum">
              <a:rPr lang="en-US" smtClean="0"/>
              <a:t>21</a:t>
            </a:fld>
            <a:endParaRPr lang="en-US"/>
          </a:p>
        </p:txBody>
      </p:sp>
    </p:spTree>
    <p:extLst>
      <p:ext uri="{BB962C8B-B14F-4D97-AF65-F5344CB8AC3E}">
        <p14:creationId xmlns:p14="http://schemas.microsoft.com/office/powerpoint/2010/main" val="2880239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2</a:t>
            </a:fld>
            <a:endParaRPr lang="en-US"/>
          </a:p>
        </p:txBody>
      </p:sp>
    </p:spTree>
    <p:extLst>
      <p:ext uri="{BB962C8B-B14F-4D97-AF65-F5344CB8AC3E}">
        <p14:creationId xmlns:p14="http://schemas.microsoft.com/office/powerpoint/2010/main" val="28722683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77CA5DC-5553-2447-9EEC-CB1D7E52EA0F}" type="slidenum">
              <a:rPr lang="en-US" smtClean="0"/>
              <a:t>22</a:t>
            </a:fld>
            <a:endParaRPr lang="en-US"/>
          </a:p>
        </p:txBody>
      </p:sp>
    </p:spTree>
    <p:extLst>
      <p:ext uri="{BB962C8B-B14F-4D97-AF65-F5344CB8AC3E}">
        <p14:creationId xmlns:p14="http://schemas.microsoft.com/office/powerpoint/2010/main" val="1178905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a:t>
            </a:r>
          </a:p>
        </p:txBody>
      </p:sp>
      <p:sp>
        <p:nvSpPr>
          <p:cNvPr id="4" name="Slide Number Placeholder 3"/>
          <p:cNvSpPr>
            <a:spLocks noGrp="1"/>
          </p:cNvSpPr>
          <p:nvPr>
            <p:ph type="sldNum" sz="quarter" idx="5"/>
          </p:nvPr>
        </p:nvSpPr>
        <p:spPr/>
        <p:txBody>
          <a:bodyPr/>
          <a:lstStyle/>
          <a:p>
            <a:fld id="{A77CA5DC-5553-2447-9EEC-CB1D7E52EA0F}" type="slidenum">
              <a:rPr lang="en-US" smtClean="0"/>
              <a:t>23</a:t>
            </a:fld>
            <a:endParaRPr lang="en-US"/>
          </a:p>
        </p:txBody>
      </p:sp>
    </p:spTree>
    <p:extLst>
      <p:ext uri="{BB962C8B-B14F-4D97-AF65-F5344CB8AC3E}">
        <p14:creationId xmlns:p14="http://schemas.microsoft.com/office/powerpoint/2010/main" val="2533176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Highlight the importance of speaking out about a worry- the two sites are hyperlinked </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25</a:t>
            </a:fld>
            <a:endParaRPr lang="en-US"/>
          </a:p>
        </p:txBody>
      </p:sp>
    </p:spTree>
    <p:extLst>
      <p:ext uri="{BB962C8B-B14F-4D97-AF65-F5344CB8AC3E}">
        <p14:creationId xmlns:p14="http://schemas.microsoft.com/office/powerpoint/2010/main" val="34901589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A04282-26E0-45A1-8E09-028CB16A080B}" type="slidenum">
              <a:rPr lang="en-GB" smtClean="0"/>
              <a:t>28</a:t>
            </a:fld>
            <a:endParaRPr lang="en-GB"/>
          </a:p>
        </p:txBody>
      </p:sp>
    </p:spTree>
    <p:extLst>
      <p:ext uri="{BB962C8B-B14F-4D97-AF65-F5344CB8AC3E}">
        <p14:creationId xmlns:p14="http://schemas.microsoft.com/office/powerpoint/2010/main" val="3347105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image is hyperlinked so you can explore the website/ show it to students</a:t>
            </a:r>
          </a:p>
          <a:p>
            <a:r>
              <a:rPr lang="en-US" dirty="0"/>
              <a:t>https://emergingminds.org.uk/co-ray-young-people-evidence-informed-briefings/</a:t>
            </a:r>
          </a:p>
          <a:p>
            <a:r>
              <a:rPr lang="en-US" dirty="0"/>
              <a:t>https://charliewaller.org/resources/asking-for-help-young-person/ </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3</a:t>
            </a:fld>
            <a:endParaRPr lang="en-US"/>
          </a:p>
        </p:txBody>
      </p:sp>
    </p:spTree>
    <p:extLst>
      <p:ext uri="{BB962C8B-B14F-4D97-AF65-F5344CB8AC3E}">
        <p14:creationId xmlns:p14="http://schemas.microsoft.com/office/powerpoint/2010/main" val="2689952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image is hyperlinked so you can explore the website/ show it to students</a:t>
            </a:r>
          </a:p>
        </p:txBody>
      </p:sp>
      <p:sp>
        <p:nvSpPr>
          <p:cNvPr id="4" name="Slide Number Placeholder 3"/>
          <p:cNvSpPr>
            <a:spLocks noGrp="1"/>
          </p:cNvSpPr>
          <p:nvPr>
            <p:ph type="sldNum" sz="quarter" idx="5"/>
          </p:nvPr>
        </p:nvSpPr>
        <p:spPr/>
        <p:txBody>
          <a:bodyPr/>
          <a:lstStyle/>
          <a:p>
            <a:fld id="{A77CA5DC-5553-2447-9EEC-CB1D7E52EA0F}" type="slidenum">
              <a:rPr lang="en-US" smtClean="0"/>
              <a:t>4</a:t>
            </a:fld>
            <a:endParaRPr lang="en-US"/>
          </a:p>
        </p:txBody>
      </p:sp>
    </p:spTree>
    <p:extLst>
      <p:ext uri="{BB962C8B-B14F-4D97-AF65-F5344CB8AC3E}">
        <p14:creationId xmlns:p14="http://schemas.microsoft.com/office/powerpoint/2010/main" val="3051761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Give students copies of the text message resource to look at and discus- </a:t>
            </a:r>
            <a:r>
              <a:rPr lang="en-GB" sz="1200" kern="1200" dirty="0">
                <a:solidFill>
                  <a:schemeClr val="tx1"/>
                </a:solidFill>
                <a:effectLst/>
                <a:latin typeface="+mn-lt"/>
                <a:ea typeface="+mn-ea"/>
                <a:cs typeface="+mn-cs"/>
              </a:rPr>
              <a:t>What did we learn in the previous session?</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b="1"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https://emergingminds.org.uk/wp-content/uploads/2022/03/Text-Message_Social-Anxiety.pdf</a:t>
            </a:r>
            <a:endParaRPr lang="en-GB" sz="1200" b="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A77CA5DC-5553-2447-9EEC-CB1D7E52EA0F}" type="slidenum">
              <a:rPr lang="en-US" smtClean="0"/>
              <a:t>6</a:t>
            </a:fld>
            <a:endParaRPr lang="en-US"/>
          </a:p>
        </p:txBody>
      </p:sp>
    </p:spTree>
    <p:extLst>
      <p:ext uri="{BB962C8B-B14F-4D97-AF65-F5344CB8AC3E}">
        <p14:creationId xmlns:p14="http://schemas.microsoft.com/office/powerpoint/2010/main" val="3345722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77CA5DC-5553-2447-9EEC-CB1D7E52EA0F}" type="slidenum">
              <a:rPr lang="en-US" smtClean="0"/>
              <a:t>7</a:t>
            </a:fld>
            <a:endParaRPr lang="en-US"/>
          </a:p>
        </p:txBody>
      </p:sp>
    </p:spTree>
    <p:extLst>
      <p:ext uri="{BB962C8B-B14F-4D97-AF65-F5344CB8AC3E}">
        <p14:creationId xmlns:p14="http://schemas.microsoft.com/office/powerpoint/2010/main" val="1115952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Highlight that lots of people can feel worried, especially in social situations. Lots of us in this room may have felt anxious from time to time which is ok.  It is when worrying becomes excessive (ongoing) and interferes with daily life (stopping them from doing the thing they would normally do), that a person may need support and seeking help is important.</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8</a:t>
            </a:fld>
            <a:endParaRPr lang="en-US"/>
          </a:p>
        </p:txBody>
      </p:sp>
    </p:spTree>
    <p:extLst>
      <p:ext uri="{BB962C8B-B14F-4D97-AF65-F5344CB8AC3E}">
        <p14:creationId xmlns:p14="http://schemas.microsoft.com/office/powerpoint/2010/main" val="3719523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Highlight that lots of people can feel worried, especially in social situations. Lots of us in this room may have felt anxious from time to time which is ok.  It is when worrying becomes excessive (ongoing) and interferes with daily life (stopping them from doing the thing they would normally do), that a person may need support and seeking help is important.</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9</a:t>
            </a:fld>
            <a:endParaRPr lang="en-US"/>
          </a:p>
        </p:txBody>
      </p:sp>
    </p:spTree>
    <p:extLst>
      <p:ext uri="{BB962C8B-B14F-4D97-AF65-F5344CB8AC3E}">
        <p14:creationId xmlns:p14="http://schemas.microsoft.com/office/powerpoint/2010/main" val="949347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a:t>
            </a:r>
          </a:p>
        </p:txBody>
      </p:sp>
      <p:sp>
        <p:nvSpPr>
          <p:cNvPr id="4" name="Slide Number Placeholder 3"/>
          <p:cNvSpPr>
            <a:spLocks noGrp="1"/>
          </p:cNvSpPr>
          <p:nvPr>
            <p:ph type="sldNum" sz="quarter" idx="5"/>
          </p:nvPr>
        </p:nvSpPr>
        <p:spPr/>
        <p:txBody>
          <a:bodyPr/>
          <a:lstStyle/>
          <a:p>
            <a:fld id="{A77CA5DC-5553-2447-9EEC-CB1D7E52EA0F}" type="slidenum">
              <a:rPr lang="en-US" smtClean="0"/>
              <a:t>10</a:t>
            </a:fld>
            <a:endParaRPr lang="en-US"/>
          </a:p>
        </p:txBody>
      </p:sp>
    </p:spTree>
    <p:extLst>
      <p:ext uri="{BB962C8B-B14F-4D97-AF65-F5344CB8AC3E}">
        <p14:creationId xmlns:p14="http://schemas.microsoft.com/office/powerpoint/2010/main" val="4868970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aseline="0">
                <a:solidFill>
                  <a:srgbClr val="005E84"/>
                </a:solidFill>
                <a:latin typeface="Brown"/>
              </a:defRPr>
            </a:lvl1pPr>
          </a:lstStyle>
          <a:p>
            <a:r>
              <a:rPr lang="en-GB" dirty="0"/>
              <a:t>Click to edit Master title style</a:t>
            </a:r>
            <a:endParaRPr lang="en-US" dirty="0"/>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rgbClr val="005E84"/>
                </a:solidFill>
                <a:latin typeface="Roboto Slab"/>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1909345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10023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275295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3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766528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4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56524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5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4658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379634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1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0861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191120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3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13578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4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955668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Cov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aseline="0">
                <a:solidFill>
                  <a:srgbClr val="005E84"/>
                </a:solidFill>
                <a:latin typeface="Brown"/>
              </a:defRPr>
            </a:lvl1pPr>
          </a:lstStyle>
          <a:p>
            <a:r>
              <a:rPr lang="en-GB" dirty="0"/>
              <a:t>Click to edit Master title style</a:t>
            </a:r>
            <a:endParaRPr lang="en-US" dirty="0"/>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rgbClr val="005E84"/>
                </a:solidFill>
                <a:latin typeface="Roboto Slab"/>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42196830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5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31596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7819345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7254380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2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685499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3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44780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4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24901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5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22705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nal_Thankyou">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C31DBF2-E778-D349-8D0C-A895AB5ABC3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hasCustomPrompt="1"/>
          </p:nvPr>
        </p:nvSpPr>
        <p:spPr>
          <a:xfrm>
            <a:off x="1331912" y="765175"/>
            <a:ext cx="5040313" cy="2663825"/>
          </a:xfrm>
        </p:spPr>
        <p:txBody>
          <a:bodyPr anchor="b"/>
          <a:lstStyle>
            <a:lvl1pPr algn="l">
              <a:defRPr sz="3000"/>
            </a:lvl1pPr>
          </a:lstStyle>
          <a:p>
            <a:r>
              <a:rPr lang="en-GB"/>
              <a:t>Thank you</a:t>
            </a:r>
            <a:endParaRPr lang="en-US"/>
          </a:p>
        </p:txBody>
      </p:sp>
      <p:sp>
        <p:nvSpPr>
          <p:cNvPr id="10" name="Footer Placeholder 4">
            <a:extLst>
              <a:ext uri="{FF2B5EF4-FFF2-40B4-BE49-F238E27FC236}">
                <a16:creationId xmlns:a16="http://schemas.microsoft.com/office/drawing/2014/main" id="{34D152FF-FF2B-244A-B63C-688B3E62070C}"/>
              </a:ext>
            </a:extLst>
          </p:cNvPr>
          <p:cNvSpPr txBox="1">
            <a:spLocks/>
          </p:cNvSpPr>
          <p:nvPr userDrawn="1"/>
        </p:nvSpPr>
        <p:spPr>
          <a:xfrm>
            <a:off x="6244997" y="6237285"/>
            <a:ext cx="2438401" cy="269875"/>
          </a:xfrm>
          <a:prstGeom prst="rect">
            <a:avLst/>
          </a:prstGeom>
        </p:spPr>
        <p:txBody>
          <a:bodyPr vert="horz" lIns="0" tIns="0" rIns="0" bIns="0" rtlCol="0" anchor="b" anchorCtr="0"/>
          <a:lstStyle>
            <a:defPPr>
              <a:defRPr lang="en-US"/>
            </a:defPPr>
            <a:lvl1pPr marL="0" algn="l" defTabSz="457200" rtl="0" eaLnBrk="1" latinLnBrk="0" hangingPunct="1">
              <a:defRPr sz="1200" b="1" i="0" kern="1200" baseline="0">
                <a:solidFill>
                  <a:srgbClr val="EF811B"/>
                </a:solidFill>
                <a:latin typeface="Brown-RegularItalic" pitchFamily="2"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GB" sz="800" b="0" i="0" kern="1200" baseline="0">
                <a:solidFill>
                  <a:schemeClr val="bg1"/>
                </a:solidFill>
                <a:effectLst/>
                <a:latin typeface="Roboto Slab Light" pitchFamily="2" charset="0"/>
                <a:ea typeface="Roboto Slab Light" pitchFamily="2" charset="0"/>
                <a:cs typeface="+mn-cs"/>
              </a:rPr>
              <a:t>Registered charity number 1109984</a:t>
            </a:r>
          </a:p>
        </p:txBody>
      </p:sp>
    </p:spTree>
    <p:extLst>
      <p:ext uri="{BB962C8B-B14F-4D97-AF65-F5344CB8AC3E}">
        <p14:creationId xmlns:p14="http://schemas.microsoft.com/office/powerpoint/2010/main" val="2858933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descr="A picture containing graphics, drawing&#10;&#10;Description automatically generated">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3000"/>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chemeClr val="bg1"/>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5" name="Footer Placeholder 4"/>
          <p:cNvSpPr>
            <a:spLocks noGrp="1"/>
          </p:cNvSpPr>
          <p:nvPr>
            <p:ph type="ftr" sz="quarter" idx="11"/>
          </p:nvPr>
        </p:nvSpPr>
        <p:spPr>
          <a:xfrm>
            <a:off x="1331911" y="6237287"/>
            <a:ext cx="2438401" cy="269875"/>
          </a:xfrm>
        </p:spPr>
        <p:txBody>
          <a:bodyPr/>
          <a:lstStyle>
            <a:lvl1pPr>
              <a:defRPr sz="1200" b="1" i="0" baseline="0">
                <a:latin typeface="Brown-RegularItalic" pitchFamily="2" charset="77"/>
              </a:defRPr>
            </a:lvl1pPr>
          </a:lstStyle>
          <a:p>
            <a:endParaRPr lang="en-US"/>
          </a:p>
        </p:txBody>
      </p:sp>
    </p:spTree>
    <p:extLst>
      <p:ext uri="{BB962C8B-B14F-4D97-AF65-F5344CB8AC3E}">
        <p14:creationId xmlns:p14="http://schemas.microsoft.com/office/powerpoint/2010/main" val="19093454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ext_Teal">
    <p:spTree>
      <p:nvGrpSpPr>
        <p:cNvPr id="1" name=""/>
        <p:cNvGrpSpPr/>
        <p:nvPr/>
      </p:nvGrpSpPr>
      <p:grpSpPr>
        <a:xfrm>
          <a:off x="0" y="0"/>
          <a:ext cx="0" cy="0"/>
          <a:chOff x="0" y="0"/>
          <a:chExt cx="0" cy="0"/>
        </a:xfrm>
      </p:grpSpPr>
      <p:pic>
        <p:nvPicPr>
          <p:cNvPr id="10" name="Picture 9" descr="A picture containing drawing&#10;&#10;Description automatically generated">
            <a:extLst>
              <a:ext uri="{FF2B5EF4-FFF2-40B4-BE49-F238E27FC236}">
                <a16:creationId xmlns:a16="http://schemas.microsoft.com/office/drawing/2014/main" id="{ED7EA680-B51F-6E41-A52C-4298190DAB5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a:xfrm>
            <a:off x="684212" y="2420937"/>
            <a:ext cx="5688013" cy="3816351"/>
          </a:xfrm>
        </p:spPr>
        <p:txBody>
          <a:bodyPr/>
          <a:lstStyle>
            <a:lvl1pPr>
              <a:defRPr b="0" i="0">
                <a:solidFill>
                  <a:schemeClr val="bg1"/>
                </a:solidFill>
                <a:latin typeface="Roboto Slab" pitchFamily="2" charset="0"/>
                <a:ea typeface="Roboto Slab"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p>
            <a:fld id="{7C23CD3B-0B7E-9F43-AB10-3DFC78E76F5B}" type="slidenum">
              <a:rPr lang="en-US" smtClean="0"/>
              <a:t>‹#›</a:t>
            </a:fld>
            <a:endParaRPr lang="en-US"/>
          </a:p>
        </p:txBody>
      </p:sp>
      <p:sp>
        <p:nvSpPr>
          <p:cNvPr id="12" name="Doughnut 11">
            <a:extLst>
              <a:ext uri="{FF2B5EF4-FFF2-40B4-BE49-F238E27FC236}">
                <a16:creationId xmlns:a16="http://schemas.microsoft.com/office/drawing/2014/main" id="{18A0205B-9C48-6A47-BB05-0215B14E8627}"/>
              </a:ext>
            </a:extLst>
          </p:cNvPr>
          <p:cNvSpPr/>
          <p:nvPr userDrawn="1"/>
        </p:nvSpPr>
        <p:spPr>
          <a:xfrm>
            <a:off x="8208963" y="5967412"/>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788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Section_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963A61-F056-0B49-8378-503986F0830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99792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over/Section_Gree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EAFB47-539C-6B46-81A0-0C477A72A48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2332360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ver/Section_Lilac">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A69D7D-3B91-E549-8AF4-0DB964544D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26170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Cover/Section_Lim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D79B1D-A52D-4045-9EAD-F055EB5BA4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04579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57269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1_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89401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849649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4212" y="765175"/>
            <a:ext cx="5688013" cy="1655762"/>
          </a:xfrm>
          <a:prstGeom prst="rect">
            <a:avLst/>
          </a:prstGeom>
        </p:spPr>
        <p:txBody>
          <a:bodyPr vert="horz" lIns="0" tIns="0" rIns="0" bIns="0" rtlCol="0" anchor="t" anchorCtr="0">
            <a:noAutofit/>
          </a:bodyPr>
          <a:lstStyle/>
          <a:p>
            <a:r>
              <a:rPr lang="en-GB" dirty="0"/>
              <a:t>Click to edit Master title style</a:t>
            </a:r>
            <a:endParaRPr lang="en-US" dirty="0"/>
          </a:p>
        </p:txBody>
      </p:sp>
      <p:sp>
        <p:nvSpPr>
          <p:cNvPr id="3" name="Text Placeholder 2"/>
          <p:cNvSpPr>
            <a:spLocks noGrp="1"/>
          </p:cNvSpPr>
          <p:nvPr>
            <p:ph type="body" idx="1"/>
          </p:nvPr>
        </p:nvSpPr>
        <p:spPr>
          <a:xfrm>
            <a:off x="684212" y="2420937"/>
            <a:ext cx="7524751" cy="3816351"/>
          </a:xfrm>
          <a:prstGeom prst="rect">
            <a:avLst/>
          </a:prstGeom>
        </p:spPr>
        <p:txBody>
          <a:bodyPr vert="horz" lIns="0" tIns="0" rIns="0" bIns="0" rtlCol="0">
            <a:normAutofit/>
          </a:body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3"/>
          </p:nvPr>
        </p:nvSpPr>
        <p:spPr>
          <a:xfrm>
            <a:off x="684213" y="6237287"/>
            <a:ext cx="3086100" cy="269875"/>
          </a:xfrm>
          <a:prstGeom prst="rect">
            <a:avLst/>
          </a:prstGeom>
        </p:spPr>
        <p:txBody>
          <a:bodyPr vert="horz" lIns="0" tIns="0" rIns="0" bIns="0" rtlCol="0" anchor="b" anchorCtr="0"/>
          <a:lstStyle>
            <a:lvl1pPr algn="l">
              <a:defRPr sz="800" b="0" i="0">
                <a:solidFill>
                  <a:srgbClr val="005E84"/>
                </a:solidFill>
                <a:latin typeface="BROWN-LIGHT" pitchFamily="2" charset="77"/>
              </a:defRPr>
            </a:lvl1pPr>
          </a:lstStyle>
          <a:p>
            <a:endParaRPr lang="en-US"/>
          </a:p>
        </p:txBody>
      </p:sp>
      <p:sp>
        <p:nvSpPr>
          <p:cNvPr id="6" name="Slide Number Placeholder 5"/>
          <p:cNvSpPr>
            <a:spLocks noGrp="1"/>
          </p:cNvSpPr>
          <p:nvPr>
            <p:ph type="sldNum" sz="quarter" idx="4"/>
          </p:nvPr>
        </p:nvSpPr>
        <p:spPr>
          <a:xfrm>
            <a:off x="8208963" y="5967413"/>
            <a:ext cx="539750" cy="539750"/>
          </a:xfrm>
          <a:prstGeom prst="rect">
            <a:avLst/>
          </a:prstGeom>
        </p:spPr>
        <p:txBody>
          <a:bodyPr vert="horz" lIns="0" tIns="0" rIns="0" bIns="0" rtlCol="0" anchor="ctr"/>
          <a:lstStyle>
            <a:lvl1pPr algn="ctr">
              <a:defRPr sz="1200" b="1" i="0">
                <a:solidFill>
                  <a:srgbClr val="EF811B"/>
                </a:solidFill>
                <a:latin typeface="Brown-RegularItalic" pitchFamily="2" charset="77"/>
              </a:defRPr>
            </a:lvl1pPr>
          </a:lstStyle>
          <a:p>
            <a:fld id="{7C23CD3B-0B7E-9F43-AB10-3DFC78E76F5B}" type="slidenum">
              <a:rPr lang="en-US" smtClean="0"/>
              <a:pPr/>
              <a:t>‹#›</a:t>
            </a:fld>
            <a:endParaRPr lang="en-US"/>
          </a:p>
        </p:txBody>
      </p:sp>
      <p:sp>
        <p:nvSpPr>
          <p:cNvPr id="14" name="Doughnut 13">
            <a:extLst>
              <a:ext uri="{FF2B5EF4-FFF2-40B4-BE49-F238E27FC236}">
                <a16:creationId xmlns:a16="http://schemas.microsoft.com/office/drawing/2014/main" id="{8053CFB4-0282-FC47-9A5D-60F19FB383A5}"/>
              </a:ext>
            </a:extLst>
          </p:cNvPr>
          <p:cNvSpPr/>
          <p:nvPr userDrawn="1"/>
        </p:nvSpPr>
        <p:spPr>
          <a:xfrm>
            <a:off x="8208963" y="5967413"/>
            <a:ext cx="539750" cy="539750"/>
          </a:xfrm>
          <a:prstGeom prst="donut">
            <a:avLst>
              <a:gd name="adj" fmla="val 132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00821365"/>
      </p:ext>
    </p:extLst>
  </p:cSld>
  <p:clrMap bg1="lt1" tx1="dk1" bg2="lt2" tx2="dk2" accent1="accent1" accent2="accent2" accent3="accent3" accent4="accent4" accent5="accent5" accent6="accent6" hlink="hlink" folHlink="folHlink"/>
  <p:sldLayoutIdLst>
    <p:sldLayoutId id="2147483688" r:id="rId1"/>
    <p:sldLayoutId id="2147483717" r:id="rId2"/>
    <p:sldLayoutId id="2147483691" r:id="rId3"/>
    <p:sldLayoutId id="2147483692" r:id="rId4"/>
    <p:sldLayoutId id="2147483693" r:id="rId5"/>
    <p:sldLayoutId id="2147483694" r:id="rId6"/>
    <p:sldLayoutId id="2147483695" r:id="rId7"/>
    <p:sldLayoutId id="2147483701" r:id="rId8"/>
    <p:sldLayoutId id="2147483697" r:id="rId9"/>
    <p:sldLayoutId id="2147483702" r:id="rId10"/>
    <p:sldLayoutId id="2147483703" r:id="rId11"/>
    <p:sldLayoutId id="2147483704" r:id="rId12"/>
    <p:sldLayoutId id="2147483705" r:id="rId13"/>
    <p:sldLayoutId id="2147483706" r:id="rId14"/>
    <p:sldLayoutId id="2147483698" r:id="rId15"/>
    <p:sldLayoutId id="2147483707" r:id="rId16"/>
    <p:sldLayoutId id="2147483708" r:id="rId17"/>
    <p:sldLayoutId id="2147483709" r:id="rId18"/>
    <p:sldLayoutId id="2147483710" r:id="rId19"/>
    <p:sldLayoutId id="2147483711" r:id="rId20"/>
    <p:sldLayoutId id="2147483699" r:id="rId21"/>
    <p:sldLayoutId id="2147483712" r:id="rId22"/>
    <p:sldLayoutId id="2147483713" r:id="rId23"/>
    <p:sldLayoutId id="2147483714" r:id="rId24"/>
    <p:sldLayoutId id="2147483715" r:id="rId25"/>
    <p:sldLayoutId id="2147483716" r:id="rId26"/>
    <p:sldLayoutId id="2147483680" r:id="rId27"/>
    <p:sldLayoutId id="2147483661" r:id="rId28"/>
    <p:sldLayoutId id="2147483681" r:id="rId29"/>
  </p:sldLayoutIdLst>
  <p:hf hdr="0" ftr="0" dt="0"/>
  <p:txStyles>
    <p:titleStyle>
      <a:lvl1pPr algn="l" defTabSz="914400" rtl="0" eaLnBrk="1" latinLnBrk="0" hangingPunct="1">
        <a:lnSpc>
          <a:spcPct val="90000"/>
        </a:lnSpc>
        <a:spcBef>
          <a:spcPct val="0"/>
        </a:spcBef>
        <a:buNone/>
        <a:defRPr sz="3000" b="1" i="0" kern="1200" baseline="0">
          <a:solidFill>
            <a:srgbClr val="005E84"/>
          </a:solidFill>
          <a:latin typeface="Brown-RegularItalic" pitchFamily="2" charset="77"/>
          <a:ea typeface="+mj-ea"/>
          <a:cs typeface="+mj-cs"/>
        </a:defRPr>
      </a:lvl1pPr>
    </p:titleStyle>
    <p:bodyStyle>
      <a:lvl1pPr marL="0" indent="0" algn="l" defTabSz="720000" rtl="0" eaLnBrk="1" latinLnBrk="0" hangingPunct="1">
        <a:lnSpc>
          <a:spcPct val="100000"/>
        </a:lnSpc>
        <a:spcBef>
          <a:spcPts val="0"/>
        </a:spcBef>
        <a:spcAft>
          <a:spcPts val="600"/>
        </a:spcAft>
        <a:buFontTx/>
        <a:buNone/>
        <a:defRPr sz="2100" b="0" i="0" kern="1200" baseline="0">
          <a:solidFill>
            <a:srgbClr val="005E84"/>
          </a:solidFill>
          <a:latin typeface="Roboto Slab Light" pitchFamily="2" charset="0"/>
          <a:ea typeface="Roboto Slab Light"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100" b="0" i="0" kern="1200" baseline="0">
          <a:solidFill>
            <a:srgbClr val="005E84"/>
          </a:solidFill>
          <a:latin typeface="Roboto Slab Light" pitchFamily="2" charset="0"/>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25">
          <p15:clr>
            <a:srgbClr val="F26B43"/>
          </p15:clr>
        </p15:guide>
        <p15:guide id="2" pos="4014">
          <p15:clr>
            <a:srgbClr val="F26B43"/>
          </p15:clr>
        </p15:guide>
        <p15:guide id="3" pos="5511">
          <p15:clr>
            <a:srgbClr val="F26B43"/>
          </p15:clr>
        </p15:guide>
        <p15:guide id="4" pos="5171">
          <p15:clr>
            <a:srgbClr val="F26B43"/>
          </p15:clr>
        </p15:guide>
        <p15:guide id="6" pos="431">
          <p15:clr>
            <a:srgbClr val="F26B43"/>
          </p15:clr>
        </p15:guide>
        <p15:guide id="7" orient="horz" pos="278">
          <p15:clr>
            <a:srgbClr val="F26B43"/>
          </p15:clr>
        </p15:guide>
        <p15:guide id="8" orient="horz" pos="3929">
          <p15:clr>
            <a:srgbClr val="F26B43"/>
          </p15:clr>
        </p15:guide>
        <p15:guide id="9" orient="horz" pos="482">
          <p15:clr>
            <a:srgbClr val="F26B43"/>
          </p15:clr>
        </p15:guide>
        <p15:guide id="10" pos="839">
          <p15:clr>
            <a:srgbClr val="F26B43"/>
          </p15:clr>
        </p15:guide>
        <p15:guide id="11"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37.sv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svg"/><Relationship Id="rId4" Type="http://schemas.openxmlformats.org/officeDocument/2006/relationships/image" Target="../media/image35.svg"/><Relationship Id="rId9" Type="http://schemas.openxmlformats.org/officeDocument/2006/relationships/image" Target="../media/image4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45.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48.png"/><Relationship Id="rId5" Type="http://schemas.openxmlformats.org/officeDocument/2006/relationships/image" Target="../media/image47.png"/><Relationship Id="rId10" Type="http://schemas.openxmlformats.org/officeDocument/2006/relationships/image" Target="../media/image52.svg"/><Relationship Id="rId4" Type="http://schemas.openxmlformats.org/officeDocument/2006/relationships/hyperlink" Target="https://www.nhs.uk/every-mind-matters/mental-wellbeing-tips/youth-mental-health/" TargetMode="External"/><Relationship Id="rId9" Type="http://schemas.openxmlformats.org/officeDocument/2006/relationships/image" Target="../media/image5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hyperlink" Target="https://emergingminds.org.uk/wp-content/uploads/2022/03/Text-Message_Social-Anxiety.pdf"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331914" y="3548746"/>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dirty="0">
                <a:latin typeface="Brown" pitchFamily="2" charset="0"/>
              </a:rPr>
              <a:t>Feeling anxious about social situations</a:t>
            </a:r>
            <a:endParaRPr lang="en-US" sz="3200" dirty="0">
              <a:latin typeface="Brown" pitchFamily="2" charset="0"/>
            </a:endParaRPr>
          </a:p>
        </p:txBody>
      </p:sp>
      <p:sp>
        <p:nvSpPr>
          <p:cNvPr id="5" name="Subtitle 2">
            <a:extLst>
              <a:ext uri="{FF2B5EF4-FFF2-40B4-BE49-F238E27FC236}">
                <a16:creationId xmlns:a16="http://schemas.microsoft.com/office/drawing/2014/main" id="{C6649292-1F6B-2797-70C7-C1254D2B3E82}"/>
              </a:ext>
            </a:extLst>
          </p:cNvPr>
          <p:cNvSpPr>
            <a:spLocks noGrp="1"/>
          </p:cNvSpPr>
          <p:nvPr>
            <p:ph type="subTitle" idx="1"/>
          </p:nvPr>
        </p:nvSpPr>
        <p:spPr>
          <a:xfrm>
            <a:off x="1331914" y="4375551"/>
            <a:ext cx="5040313" cy="1822040"/>
          </a:xfrm>
        </p:spPr>
        <p:txBody>
          <a:bodyPr/>
          <a:lstStyle/>
          <a:p>
            <a:r>
              <a:rPr lang="en-GB" sz="2000" b="1" dirty="0">
                <a:solidFill>
                  <a:srgbClr val="005E84"/>
                </a:solidFill>
                <a:latin typeface="Brown" pitchFamily="2" charset="0"/>
              </a:rPr>
              <a:t>Key Stage 4</a:t>
            </a:r>
            <a:endParaRPr lang="en-US" sz="2000" b="1" dirty="0">
              <a:solidFill>
                <a:srgbClr val="005E84"/>
              </a:solidFill>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005E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13605216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891020-4AD3-45D9-64B5-64C88A1408A9}"/>
              </a:ext>
            </a:extLst>
          </p:cNvPr>
          <p:cNvSpPr>
            <a:spLocks noGrp="1"/>
          </p:cNvSpPr>
          <p:nvPr>
            <p:ph type="ctrTitle"/>
          </p:nvPr>
        </p:nvSpPr>
        <p:spPr>
          <a:xfrm>
            <a:off x="1331912" y="1329952"/>
            <a:ext cx="5040313" cy="2663825"/>
          </a:xfrm>
        </p:spPr>
        <p:txBody>
          <a:bodyPr/>
          <a:lstStyle/>
          <a:p>
            <a:r>
              <a:rPr lang="en-GB" dirty="0"/>
              <a:t>Safety seeking behaviours</a:t>
            </a:r>
          </a:p>
        </p:txBody>
      </p:sp>
    </p:spTree>
    <p:extLst>
      <p:ext uri="{BB962C8B-B14F-4D97-AF65-F5344CB8AC3E}">
        <p14:creationId xmlns:p14="http://schemas.microsoft.com/office/powerpoint/2010/main" val="1894343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9F488-2CD0-B849-B98F-4279D4CA9565}"/>
              </a:ext>
            </a:extLst>
          </p:cNvPr>
          <p:cNvSpPr>
            <a:spLocks noGrp="1"/>
          </p:cNvSpPr>
          <p:nvPr>
            <p:ph idx="1"/>
          </p:nvPr>
        </p:nvSpPr>
        <p:spPr>
          <a:xfrm>
            <a:off x="684212" y="2420937"/>
            <a:ext cx="5124917" cy="3816351"/>
          </a:xfrm>
        </p:spPr>
        <p:txBody>
          <a:bodyPr/>
          <a:lstStyle/>
          <a:p>
            <a:r>
              <a:rPr lang="en-US" dirty="0"/>
              <a:t>Can you remember some social situations that might make someone feel anxious?</a:t>
            </a:r>
          </a:p>
        </p:txBody>
      </p:sp>
      <p:pic>
        <p:nvPicPr>
          <p:cNvPr id="4" name="Graphic 3">
            <a:extLst>
              <a:ext uri="{FF2B5EF4-FFF2-40B4-BE49-F238E27FC236}">
                <a16:creationId xmlns:a16="http://schemas.microsoft.com/office/drawing/2014/main" id="{3D1C3A1C-8EF2-5B75-0B9D-3347979050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62473" y="4653848"/>
            <a:ext cx="2857500" cy="2333625"/>
          </a:xfrm>
          <a:prstGeom prst="rect">
            <a:avLst/>
          </a:prstGeom>
        </p:spPr>
      </p:pic>
      <p:pic>
        <p:nvPicPr>
          <p:cNvPr id="6" name="Graphic 5">
            <a:extLst>
              <a:ext uri="{FF2B5EF4-FFF2-40B4-BE49-F238E27FC236}">
                <a16:creationId xmlns:a16="http://schemas.microsoft.com/office/drawing/2014/main" id="{CFAD38C3-95F0-87AA-D433-3A88EC5AA50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46860" y="46191"/>
            <a:ext cx="1688726" cy="1803216"/>
          </a:xfrm>
          <a:prstGeom prst="rect">
            <a:avLst/>
          </a:prstGeom>
        </p:spPr>
      </p:pic>
      <p:pic>
        <p:nvPicPr>
          <p:cNvPr id="13" name="Graphic 12">
            <a:extLst>
              <a:ext uri="{FF2B5EF4-FFF2-40B4-BE49-F238E27FC236}">
                <a16:creationId xmlns:a16="http://schemas.microsoft.com/office/drawing/2014/main" id="{693033E9-E332-5049-6670-6FF14CC4713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78224" y="3421155"/>
            <a:ext cx="2109166" cy="1815913"/>
          </a:xfrm>
          <a:prstGeom prst="rect">
            <a:avLst/>
          </a:prstGeom>
        </p:spPr>
      </p:pic>
      <p:pic>
        <p:nvPicPr>
          <p:cNvPr id="5" name="Picture 4" descr="A picture containing text, toy&#10;&#10;Description automatically generated">
            <a:extLst>
              <a:ext uri="{FF2B5EF4-FFF2-40B4-BE49-F238E27FC236}">
                <a16:creationId xmlns:a16="http://schemas.microsoft.com/office/drawing/2014/main" id="{D5E8D43F-EC9B-CB4E-B85A-9DE98C39275D}"/>
              </a:ext>
            </a:extLst>
          </p:cNvPr>
          <p:cNvPicPr>
            <a:picLocks noChangeAspect="1"/>
          </p:cNvPicPr>
          <p:nvPr/>
        </p:nvPicPr>
        <p:blipFill>
          <a:blip r:embed="rId9"/>
          <a:stretch>
            <a:fillRect/>
          </a:stretch>
        </p:blipFill>
        <p:spPr>
          <a:xfrm>
            <a:off x="6090284" y="950813"/>
            <a:ext cx="2613764" cy="2287990"/>
          </a:xfrm>
          <a:prstGeom prst="rect">
            <a:avLst/>
          </a:prstGeom>
        </p:spPr>
      </p:pic>
    </p:spTree>
    <p:extLst>
      <p:ext uri="{BB962C8B-B14F-4D97-AF65-F5344CB8AC3E}">
        <p14:creationId xmlns:p14="http://schemas.microsoft.com/office/powerpoint/2010/main" val="116036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a:extLst>
              <a:ext uri="{FF2B5EF4-FFF2-40B4-BE49-F238E27FC236}">
                <a16:creationId xmlns:a16="http://schemas.microsoft.com/office/drawing/2014/main" id="{C893BDC6-149E-770C-BB77-90E1B124F2BA}"/>
              </a:ext>
            </a:extLst>
          </p:cNvPr>
          <p:cNvSpPr>
            <a:spLocks noGrp="1"/>
          </p:cNvSpPr>
          <p:nvPr>
            <p:ph type="ctrTitle"/>
          </p:nvPr>
        </p:nvSpPr>
        <p:spPr/>
        <p:txBody>
          <a:bodyPr/>
          <a:lstStyle/>
          <a:p>
            <a:r>
              <a:rPr lang="en-GB" dirty="0"/>
              <a:t>Partner discussion</a:t>
            </a:r>
          </a:p>
        </p:txBody>
      </p:sp>
      <p:sp>
        <p:nvSpPr>
          <p:cNvPr id="3" name="Rectangle 2">
            <a:extLst>
              <a:ext uri="{FF2B5EF4-FFF2-40B4-BE49-F238E27FC236}">
                <a16:creationId xmlns:a16="http://schemas.microsoft.com/office/drawing/2014/main" id="{C9A79E0D-E940-E67A-7900-8DA4F85FC347}"/>
              </a:ext>
            </a:extLst>
          </p:cNvPr>
          <p:cNvSpPr/>
          <p:nvPr/>
        </p:nvSpPr>
        <p:spPr>
          <a:xfrm>
            <a:off x="1331913" y="3559632"/>
            <a:ext cx="5040311" cy="1384995"/>
          </a:xfrm>
          <a:prstGeom prst="rect">
            <a:avLst/>
          </a:prstGeom>
        </p:spPr>
        <p:txBody>
          <a:bodyPr wrap="square" lIns="91440" tIns="45720" rIns="91440" bIns="45720" anchor="t">
            <a:spAutoFit/>
          </a:bodyPr>
          <a:lstStyle/>
          <a:p>
            <a:pPr fontAlgn="base"/>
            <a:r>
              <a:rPr lang="en-GB" sz="2800" dirty="0">
                <a:solidFill>
                  <a:srgbClr val="005E84"/>
                </a:solidFill>
                <a:latin typeface="Roboto Slab"/>
              </a:rPr>
              <a:t>What is an example of a </a:t>
            </a:r>
            <a:r>
              <a:rPr lang="en-GB" sz="2800" b="1" dirty="0">
                <a:solidFill>
                  <a:srgbClr val="005E84"/>
                </a:solidFill>
                <a:latin typeface="Roboto Slab"/>
              </a:rPr>
              <a:t>SAFETY SEEKING </a:t>
            </a:r>
            <a:r>
              <a:rPr lang="en-GB" sz="2800" dirty="0">
                <a:solidFill>
                  <a:srgbClr val="005E84"/>
                </a:solidFill>
                <a:latin typeface="Roboto Slab"/>
              </a:rPr>
              <a:t>behaviour?</a:t>
            </a:r>
            <a:endParaRPr lang="en-GB" sz="3600" dirty="0">
              <a:solidFill>
                <a:schemeClr val="bg1"/>
              </a:solidFill>
              <a:latin typeface="Roboto Slab"/>
            </a:endParaRPr>
          </a:p>
        </p:txBody>
      </p:sp>
    </p:spTree>
    <p:extLst>
      <p:ext uri="{BB962C8B-B14F-4D97-AF65-F5344CB8AC3E}">
        <p14:creationId xmlns:p14="http://schemas.microsoft.com/office/powerpoint/2010/main" val="1824645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4" name="Title 3">
            <a:extLst>
              <a:ext uri="{FF2B5EF4-FFF2-40B4-BE49-F238E27FC236}">
                <a16:creationId xmlns:a16="http://schemas.microsoft.com/office/drawing/2014/main" id="{ECBEFCBB-78BB-5049-ADD8-0F05C26D3E8C}"/>
              </a:ext>
            </a:extLst>
          </p:cNvPr>
          <p:cNvSpPr>
            <a:spLocks noGrp="1"/>
          </p:cNvSpPr>
          <p:nvPr>
            <p:ph type="title"/>
          </p:nvPr>
        </p:nvSpPr>
        <p:spPr/>
        <p:txBody>
          <a:bodyPr/>
          <a:lstStyle/>
          <a:p>
            <a:r>
              <a:rPr lang="en-US" dirty="0"/>
              <a:t>Safety seeking behaviours</a:t>
            </a:r>
          </a:p>
        </p:txBody>
      </p:sp>
      <p:sp>
        <p:nvSpPr>
          <p:cNvPr id="5" name="Content Placeholder 4">
            <a:extLst>
              <a:ext uri="{FF2B5EF4-FFF2-40B4-BE49-F238E27FC236}">
                <a16:creationId xmlns:a16="http://schemas.microsoft.com/office/drawing/2014/main" id="{6FA3A1D0-1F75-2444-AD11-4A2D496A2205}"/>
              </a:ext>
            </a:extLst>
          </p:cNvPr>
          <p:cNvSpPr>
            <a:spLocks noGrp="1"/>
          </p:cNvSpPr>
          <p:nvPr>
            <p:ph idx="1"/>
          </p:nvPr>
        </p:nvSpPr>
        <p:spPr>
          <a:xfrm>
            <a:off x="684212" y="1560243"/>
            <a:ext cx="5514882" cy="4677046"/>
          </a:xfrm>
        </p:spPr>
        <p:txBody>
          <a:bodyPr vert="horz" lIns="0" tIns="0" rIns="0" bIns="0" rtlCol="0" anchor="t">
            <a:normAutofit fontScale="77500" lnSpcReduction="20000"/>
          </a:bodyPr>
          <a:lstStyle/>
          <a:p>
            <a:pPr marL="285750" indent="-285750">
              <a:buFont typeface="Arial" panose="020B0604020202020204" pitchFamily="34" charset="0"/>
              <a:buChar char="•"/>
            </a:pPr>
            <a:r>
              <a:rPr lang="en-GB" dirty="0">
                <a:latin typeface="Roboto Slab"/>
              </a:rPr>
              <a:t>Looking at your phone to stop someone talking to you for fear you will then run out of things to say </a:t>
            </a:r>
            <a:endParaRPr lang="en-GB" dirty="0">
              <a:latin typeface="Roboto Slab" pitchFamily="2" charset="0"/>
            </a:endParaRPr>
          </a:p>
          <a:p>
            <a:pPr marL="285750" lvl="0" indent="-285750">
              <a:buFont typeface="Arial" panose="020B0604020202020204" pitchFamily="34" charset="0"/>
              <a:buChar char="•"/>
            </a:pPr>
            <a:endParaRPr lang="en-GB" sz="1000" dirty="0">
              <a:latin typeface="Roboto Slab" pitchFamily="2" charset="0"/>
            </a:endParaRPr>
          </a:p>
          <a:p>
            <a:pPr marL="285750" indent="-285750">
              <a:buFont typeface="Arial" panose="020B0604020202020204" pitchFamily="34" charset="0"/>
              <a:buChar char="•"/>
            </a:pPr>
            <a:r>
              <a:rPr lang="en-GB" dirty="0">
                <a:latin typeface="Roboto Slab"/>
                <a:ea typeface="Roboto Slab"/>
              </a:rPr>
              <a:t>Overpreparing by practising what</a:t>
            </a:r>
            <a:r>
              <a:rPr lang="en-GB" dirty="0">
                <a:ea typeface="Roboto Slab"/>
              </a:rPr>
              <a:t> to</a:t>
            </a:r>
            <a:r>
              <a:rPr lang="en-GB" dirty="0">
                <a:latin typeface="Roboto Slab"/>
                <a:ea typeface="Roboto Slab"/>
              </a:rPr>
              <a:t> say </a:t>
            </a:r>
            <a:r>
              <a:rPr lang="en-GB" dirty="0">
                <a:ea typeface="Roboto Slab"/>
              </a:rPr>
              <a:t>for</a:t>
            </a:r>
            <a:r>
              <a:rPr lang="en-GB" dirty="0">
                <a:latin typeface="Roboto Slab"/>
                <a:ea typeface="Roboto Slab"/>
              </a:rPr>
              <a:t> fear</a:t>
            </a:r>
            <a:r>
              <a:rPr lang="en-GB" dirty="0">
                <a:ea typeface="Roboto Slab"/>
              </a:rPr>
              <a:t> of</a:t>
            </a:r>
            <a:r>
              <a:rPr lang="en-GB" dirty="0">
                <a:latin typeface="Roboto Slab"/>
                <a:ea typeface="Roboto Slab"/>
              </a:rPr>
              <a:t> ‘mess up’ your words </a:t>
            </a:r>
            <a:endParaRPr lang="en-GB" dirty="0">
              <a:ea typeface="Roboto Slab"/>
              <a:cs typeface="Roboto Slab"/>
            </a:endParaRPr>
          </a:p>
          <a:p>
            <a:pPr marL="285750" lvl="0" indent="-285750">
              <a:buFont typeface="Arial" panose="020B0604020202020204" pitchFamily="34" charset="0"/>
              <a:buChar char="•"/>
            </a:pPr>
            <a:endParaRPr lang="en-GB" sz="1000" dirty="0">
              <a:latin typeface="Roboto Slab" pitchFamily="2" charset="0"/>
            </a:endParaRPr>
          </a:p>
          <a:p>
            <a:pPr marL="285750" indent="-285750">
              <a:buFont typeface="Arial" panose="020B0604020202020204" pitchFamily="34" charset="0"/>
              <a:buChar char="•"/>
            </a:pPr>
            <a:r>
              <a:rPr lang="en-GB" dirty="0">
                <a:latin typeface="Roboto Slab"/>
              </a:rPr>
              <a:t>Planning what you will say in advance to try to stop running out of things to say and seeming boring </a:t>
            </a:r>
            <a:endParaRPr lang="en-GB" dirty="0">
              <a:latin typeface="Roboto Slab" pitchFamily="2" charset="0"/>
            </a:endParaRPr>
          </a:p>
          <a:p>
            <a:pPr marL="285750" lvl="0" indent="-285750">
              <a:buFont typeface="Arial" panose="020B0604020202020204" pitchFamily="34" charset="0"/>
              <a:buChar char="•"/>
            </a:pPr>
            <a:endParaRPr lang="en-GB" sz="1000" dirty="0">
              <a:latin typeface="Roboto Slab" pitchFamily="2" charset="0"/>
            </a:endParaRPr>
          </a:p>
          <a:p>
            <a:pPr marL="285750" indent="-285750">
              <a:buFont typeface="Arial" panose="020B0604020202020204" pitchFamily="34" charset="0"/>
              <a:buChar char="•"/>
            </a:pPr>
            <a:r>
              <a:rPr lang="en-GB" dirty="0">
                <a:latin typeface="Roboto Slab"/>
              </a:rPr>
              <a:t>Finding  a safe person to stick with so they can speak for you </a:t>
            </a:r>
            <a:endParaRPr lang="en-GB" dirty="0">
              <a:latin typeface="Roboto Slab" pitchFamily="2" charset="0"/>
            </a:endParaRPr>
          </a:p>
          <a:p>
            <a:pPr marL="285750" lvl="0" indent="-285750">
              <a:buFont typeface="Arial" panose="020B0604020202020204" pitchFamily="34" charset="0"/>
              <a:buChar char="•"/>
            </a:pPr>
            <a:endParaRPr lang="en-GB" sz="1000" dirty="0">
              <a:latin typeface="Roboto Slab" pitchFamily="2" charset="0"/>
            </a:endParaRPr>
          </a:p>
          <a:p>
            <a:pPr marL="285750" indent="-285750">
              <a:buFont typeface="Arial" panose="020B0604020202020204" pitchFamily="34" charset="0"/>
              <a:buChar char="•"/>
            </a:pPr>
            <a:r>
              <a:rPr lang="en-GB" dirty="0">
                <a:latin typeface="Roboto Slab"/>
              </a:rPr>
              <a:t>Covering your cheeks to stop people noticing you are blushing </a:t>
            </a:r>
            <a:endParaRPr lang="en-GB" dirty="0">
              <a:latin typeface="Roboto Slab" pitchFamily="2" charset="0"/>
            </a:endParaRPr>
          </a:p>
          <a:p>
            <a:pPr marL="285750" lvl="0" indent="-285750">
              <a:buFont typeface="Arial" panose="020B0604020202020204" pitchFamily="34" charset="0"/>
              <a:buChar char="•"/>
            </a:pPr>
            <a:endParaRPr lang="en-GB" sz="1000" dirty="0">
              <a:latin typeface="Roboto Slab" pitchFamily="2" charset="0"/>
            </a:endParaRPr>
          </a:p>
          <a:p>
            <a:pPr marL="285750" indent="-285750">
              <a:buFont typeface="Arial" panose="020B0604020202020204" pitchFamily="34" charset="0"/>
              <a:buChar char="•"/>
            </a:pPr>
            <a:r>
              <a:rPr lang="en-GB" dirty="0">
                <a:latin typeface="Roboto Slab"/>
              </a:rPr>
              <a:t>Avoiding eye contact with the teacher in class by putting your head down or constantly having a drink or looking at your paper </a:t>
            </a:r>
            <a:endParaRPr lang="en-GB" dirty="0">
              <a:latin typeface="Roboto Slab" pitchFamily="2" charset="0"/>
            </a:endParaRPr>
          </a:p>
        </p:txBody>
      </p:sp>
      <p:sp>
        <p:nvSpPr>
          <p:cNvPr id="2" name="TextBox 1">
            <a:extLst>
              <a:ext uri="{FF2B5EF4-FFF2-40B4-BE49-F238E27FC236}">
                <a16:creationId xmlns:a16="http://schemas.microsoft.com/office/drawing/2014/main" id="{C1A9FC49-018E-3758-F060-13A06FBF5F1E}"/>
              </a:ext>
            </a:extLst>
          </p:cNvPr>
          <p:cNvSpPr txBox="1"/>
          <p:nvPr/>
        </p:nvSpPr>
        <p:spPr>
          <a:xfrm>
            <a:off x="684213" y="6237288"/>
            <a:ext cx="1951411" cy="369332"/>
          </a:xfrm>
          <a:prstGeom prst="rect">
            <a:avLst/>
          </a:prstGeom>
          <a:noFill/>
        </p:spPr>
        <p:txBody>
          <a:bodyPr wrap="square" rtlCol="0">
            <a:spAutoFit/>
          </a:bodyPr>
          <a:lstStyle/>
          <a:p>
            <a:r>
              <a:rPr lang="en-GB" b="1" dirty="0">
                <a:solidFill>
                  <a:srgbClr val="C29FD8"/>
                </a:solidFill>
                <a:latin typeface="Roboto Slab Light" pitchFamily="2" charset="0"/>
                <a:ea typeface="Roboto Slab Light" pitchFamily="2" charset="0"/>
              </a:rPr>
              <a:t>(</a:t>
            </a:r>
            <a:r>
              <a:rPr lang="en-GB" b="1" dirty="0" err="1">
                <a:solidFill>
                  <a:srgbClr val="C29FD8"/>
                </a:solidFill>
                <a:latin typeface="Roboto Slab Light" pitchFamily="2" charset="0"/>
                <a:ea typeface="Roboto Slab Light" pitchFamily="2" charset="0"/>
              </a:rPr>
              <a:t>CoRAY</a:t>
            </a:r>
            <a:r>
              <a:rPr lang="en-GB" b="1" dirty="0">
                <a:solidFill>
                  <a:srgbClr val="C29FD8"/>
                </a:solidFill>
                <a:latin typeface="Roboto Slab Light" pitchFamily="2" charset="0"/>
                <a:ea typeface="Roboto Slab Light" pitchFamily="2" charset="0"/>
              </a:rPr>
              <a:t>)</a:t>
            </a:r>
          </a:p>
        </p:txBody>
      </p:sp>
    </p:spTree>
    <p:extLst>
      <p:ext uri="{BB962C8B-B14F-4D97-AF65-F5344CB8AC3E}">
        <p14:creationId xmlns:p14="http://schemas.microsoft.com/office/powerpoint/2010/main" val="3869903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4C5CE02-2649-6E42-988B-D0F54F90CA5E}"/>
              </a:ext>
            </a:extLst>
          </p:cNvPr>
          <p:cNvSpPr>
            <a:spLocks noGrp="1"/>
          </p:cNvSpPr>
          <p:nvPr>
            <p:ph idx="1"/>
          </p:nvPr>
        </p:nvSpPr>
        <p:spPr>
          <a:xfrm>
            <a:off x="684213" y="2420937"/>
            <a:ext cx="4307388" cy="3816351"/>
          </a:xfrm>
        </p:spPr>
        <p:txBody>
          <a:bodyPr>
            <a:normAutofit/>
          </a:bodyPr>
          <a:lstStyle/>
          <a:p>
            <a:r>
              <a:rPr lang="en-US" sz="2600" dirty="0"/>
              <a:t>How might these behaviours influence someone’s experience of feeling anxious?</a:t>
            </a:r>
          </a:p>
        </p:txBody>
      </p:sp>
      <p:sp>
        <p:nvSpPr>
          <p:cNvPr id="3" name="Oval 2">
            <a:extLst>
              <a:ext uri="{FF2B5EF4-FFF2-40B4-BE49-F238E27FC236}">
                <a16:creationId xmlns:a16="http://schemas.microsoft.com/office/drawing/2014/main" id="{598F636E-9F2D-7302-96FF-90D768F73737}"/>
              </a:ext>
            </a:extLst>
          </p:cNvPr>
          <p:cNvSpPr/>
          <p:nvPr/>
        </p:nvSpPr>
        <p:spPr>
          <a:xfrm>
            <a:off x="5529211" y="1359000"/>
            <a:ext cx="4140000" cy="4140000"/>
          </a:xfrm>
          <a:prstGeom prst="ellipse">
            <a:avLst/>
          </a:prstGeom>
          <a:solidFill>
            <a:srgbClr val="C29F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042AF065-ED27-48FA-FB69-C09F11D05D09}"/>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6" name="Graphic 5">
            <a:extLst>
              <a:ext uri="{FF2B5EF4-FFF2-40B4-BE49-F238E27FC236}">
                <a16:creationId xmlns:a16="http://schemas.microsoft.com/office/drawing/2014/main" id="{A1FC209F-33CA-2BB1-2D3A-0228DF562E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67899" y="2062229"/>
            <a:ext cx="2693701" cy="2755768"/>
          </a:xfrm>
          <a:prstGeom prst="rect">
            <a:avLst/>
          </a:prstGeom>
        </p:spPr>
      </p:pic>
    </p:spTree>
    <p:extLst>
      <p:ext uri="{BB962C8B-B14F-4D97-AF65-F5344CB8AC3E}">
        <p14:creationId xmlns:p14="http://schemas.microsoft.com/office/powerpoint/2010/main" val="3731145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891020-4AD3-45D9-64B5-64C88A1408A9}"/>
              </a:ext>
            </a:extLst>
          </p:cNvPr>
          <p:cNvSpPr>
            <a:spLocks noGrp="1"/>
          </p:cNvSpPr>
          <p:nvPr>
            <p:ph type="ctrTitle"/>
          </p:nvPr>
        </p:nvSpPr>
        <p:spPr>
          <a:xfrm>
            <a:off x="1331913" y="1397187"/>
            <a:ext cx="4747939" cy="2663825"/>
          </a:xfrm>
        </p:spPr>
        <p:txBody>
          <a:bodyPr/>
          <a:lstStyle/>
          <a:p>
            <a:r>
              <a:rPr lang="en-GB" dirty="0">
                <a:solidFill>
                  <a:srgbClr val="79A3DC"/>
                </a:solidFill>
                <a:latin typeface="Brown-RegularItalic"/>
              </a:rPr>
              <a:t>Activity</a:t>
            </a:r>
            <a:br>
              <a:rPr lang="en-GB" dirty="0"/>
            </a:br>
            <a:r>
              <a:rPr lang="en-GB" sz="3200" dirty="0">
                <a:latin typeface="Brown-RegularItalic"/>
              </a:rPr>
              <a:t>Analysis of safety seeking behaviours</a:t>
            </a:r>
            <a:endParaRPr lang="en-GB" sz="3200" dirty="0"/>
          </a:p>
        </p:txBody>
      </p:sp>
    </p:spTree>
    <p:extLst>
      <p:ext uri="{BB962C8B-B14F-4D97-AF65-F5344CB8AC3E}">
        <p14:creationId xmlns:p14="http://schemas.microsoft.com/office/powerpoint/2010/main" val="3333106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4" name="Title 3">
            <a:extLst>
              <a:ext uri="{FF2B5EF4-FFF2-40B4-BE49-F238E27FC236}">
                <a16:creationId xmlns:a16="http://schemas.microsoft.com/office/drawing/2014/main" id="{ECBEFCBB-78BB-5049-ADD8-0F05C26D3E8C}"/>
              </a:ext>
            </a:extLst>
          </p:cNvPr>
          <p:cNvSpPr>
            <a:spLocks noGrp="1"/>
          </p:cNvSpPr>
          <p:nvPr>
            <p:ph type="title"/>
          </p:nvPr>
        </p:nvSpPr>
        <p:spPr/>
        <p:txBody>
          <a:bodyPr/>
          <a:lstStyle/>
          <a:p>
            <a:r>
              <a:rPr lang="en-US" dirty="0"/>
              <a:t>Safety seeking behaviours</a:t>
            </a:r>
          </a:p>
        </p:txBody>
      </p:sp>
      <p:sp>
        <p:nvSpPr>
          <p:cNvPr id="7" name="Content Placeholder 4">
            <a:extLst>
              <a:ext uri="{FF2B5EF4-FFF2-40B4-BE49-F238E27FC236}">
                <a16:creationId xmlns:a16="http://schemas.microsoft.com/office/drawing/2014/main" id="{12B9F66F-192F-7FD0-85C5-1517AEE475EA}"/>
              </a:ext>
            </a:extLst>
          </p:cNvPr>
          <p:cNvSpPr>
            <a:spLocks noGrp="1"/>
          </p:cNvSpPr>
          <p:nvPr>
            <p:ph idx="1"/>
          </p:nvPr>
        </p:nvSpPr>
        <p:spPr>
          <a:xfrm>
            <a:off x="684213" y="1560243"/>
            <a:ext cx="5824166" cy="4677045"/>
          </a:xfrm>
        </p:spPr>
        <p:txBody>
          <a:bodyPr>
            <a:normAutofit fontScale="92500" lnSpcReduction="10000"/>
          </a:bodyPr>
          <a:lstStyle/>
          <a:p>
            <a:pPr marL="342900" indent="-342900">
              <a:buFont typeface="Arial" panose="020B0604020202020204" pitchFamily="34" charset="0"/>
              <a:buChar char="•"/>
            </a:pPr>
            <a:r>
              <a:rPr lang="en-GB" dirty="0"/>
              <a:t>Avoiding a class presentation and saying they are sick </a:t>
            </a:r>
            <a:endParaRPr lang="en-GB" dirty="0">
              <a:latin typeface="Roboto Slab" pitchFamily="2" charset="0"/>
            </a:endParaRPr>
          </a:p>
          <a:p>
            <a:pPr marL="342900" lvl="0" indent="-342900">
              <a:buFont typeface="Arial" panose="020B0604020202020204" pitchFamily="34" charset="0"/>
              <a:buChar char="•"/>
            </a:pPr>
            <a:endParaRPr lang="en-GB" sz="1000" dirty="0">
              <a:latin typeface="Roboto Slab" pitchFamily="2" charset="0"/>
            </a:endParaRPr>
          </a:p>
          <a:p>
            <a:pPr marL="342900" lvl="0" indent="-342900">
              <a:buFont typeface="Arial" panose="020B0604020202020204" pitchFamily="34" charset="0"/>
              <a:buChar char="•"/>
            </a:pPr>
            <a:r>
              <a:rPr lang="en-GB" dirty="0"/>
              <a:t>Refusing to go on the bus after they had a panic attack on it last time</a:t>
            </a:r>
          </a:p>
          <a:p>
            <a:pPr marL="342900" lvl="0" indent="-342900">
              <a:buFont typeface="Arial" panose="020B0604020202020204" pitchFamily="34" charset="0"/>
              <a:buChar char="•"/>
            </a:pPr>
            <a:endParaRPr lang="en-GB" sz="900" dirty="0">
              <a:latin typeface="Roboto Slab" pitchFamily="2" charset="0"/>
            </a:endParaRPr>
          </a:p>
          <a:p>
            <a:pPr marL="342900" lvl="0" indent="-342900">
              <a:buFont typeface="Arial" panose="020B0604020202020204" pitchFamily="34" charset="0"/>
              <a:buChar char="•"/>
            </a:pPr>
            <a:r>
              <a:rPr lang="en-GB" dirty="0"/>
              <a:t>Staying at home instead of going to a party because they are worried everyone will be looking at them</a:t>
            </a:r>
          </a:p>
          <a:p>
            <a:pPr marL="342900" lvl="0" indent="-342900">
              <a:buFont typeface="Arial" panose="020B0604020202020204" pitchFamily="34" charset="0"/>
              <a:buChar char="•"/>
            </a:pPr>
            <a:endParaRPr lang="en-GB" sz="900" dirty="0">
              <a:latin typeface="Roboto Slab" pitchFamily="2" charset="0"/>
            </a:endParaRPr>
          </a:p>
          <a:p>
            <a:pPr marL="342900" lvl="0" indent="-342900">
              <a:buFont typeface="Arial" panose="020B0604020202020204" pitchFamily="34" charset="0"/>
              <a:buChar char="•"/>
            </a:pPr>
            <a:r>
              <a:rPr lang="en-GB" dirty="0"/>
              <a:t>Always needing to go to the school canteen with a friend</a:t>
            </a:r>
          </a:p>
          <a:p>
            <a:endParaRPr lang="en-GB" sz="900" dirty="0">
              <a:latin typeface="Roboto Slab" pitchFamily="2" charset="0"/>
            </a:endParaRPr>
          </a:p>
          <a:p>
            <a:pPr marL="342900" lvl="0" indent="-342900">
              <a:buFont typeface="Arial" panose="020B0604020202020204" pitchFamily="34" charset="0"/>
              <a:buChar char="•"/>
            </a:pPr>
            <a:r>
              <a:rPr lang="en-GB" dirty="0"/>
              <a:t>Using a friend to talk for them in a social situation</a:t>
            </a:r>
          </a:p>
          <a:p>
            <a:pPr marL="342900" lvl="0" indent="-342900">
              <a:buFont typeface="Arial" panose="020B0604020202020204" pitchFamily="34" charset="0"/>
              <a:buChar char="•"/>
            </a:pPr>
            <a:endParaRPr lang="en-GB" sz="900" dirty="0">
              <a:latin typeface="Roboto Slab" pitchFamily="2" charset="0"/>
            </a:endParaRPr>
          </a:p>
          <a:p>
            <a:pPr marL="342900" lvl="0" indent="-342900">
              <a:buFont typeface="Arial" panose="020B0604020202020204" pitchFamily="34" charset="0"/>
              <a:buChar char="•"/>
            </a:pPr>
            <a:r>
              <a:rPr lang="en-GB" dirty="0"/>
              <a:t>Over practising so there is no room for error</a:t>
            </a:r>
          </a:p>
        </p:txBody>
      </p:sp>
      <p:sp>
        <p:nvSpPr>
          <p:cNvPr id="2" name="TextBox 1">
            <a:extLst>
              <a:ext uri="{FF2B5EF4-FFF2-40B4-BE49-F238E27FC236}">
                <a16:creationId xmlns:a16="http://schemas.microsoft.com/office/drawing/2014/main" id="{C1A9FC49-018E-3758-F060-13A06FBF5F1E}"/>
              </a:ext>
            </a:extLst>
          </p:cNvPr>
          <p:cNvSpPr txBox="1"/>
          <p:nvPr/>
        </p:nvSpPr>
        <p:spPr>
          <a:xfrm>
            <a:off x="684213" y="6237288"/>
            <a:ext cx="1951411" cy="369332"/>
          </a:xfrm>
          <a:prstGeom prst="rect">
            <a:avLst/>
          </a:prstGeom>
          <a:noFill/>
        </p:spPr>
        <p:txBody>
          <a:bodyPr wrap="square" rtlCol="0">
            <a:spAutoFit/>
          </a:bodyPr>
          <a:lstStyle/>
          <a:p>
            <a:r>
              <a:rPr lang="en-GB" b="1" dirty="0">
                <a:solidFill>
                  <a:srgbClr val="C29FD8"/>
                </a:solidFill>
                <a:latin typeface="Roboto Slab Light" pitchFamily="2" charset="0"/>
                <a:ea typeface="Roboto Slab Light" pitchFamily="2" charset="0"/>
              </a:rPr>
              <a:t>(</a:t>
            </a:r>
            <a:r>
              <a:rPr lang="en-GB" b="1" dirty="0" err="1">
                <a:solidFill>
                  <a:srgbClr val="C29FD8"/>
                </a:solidFill>
                <a:latin typeface="Roboto Slab Light" pitchFamily="2" charset="0"/>
                <a:ea typeface="Roboto Slab Light" pitchFamily="2" charset="0"/>
              </a:rPr>
              <a:t>CoRAY</a:t>
            </a:r>
            <a:r>
              <a:rPr lang="en-GB" b="1" dirty="0">
                <a:solidFill>
                  <a:srgbClr val="C29FD8"/>
                </a:solidFill>
                <a:latin typeface="Roboto Slab Light" pitchFamily="2" charset="0"/>
                <a:ea typeface="Roboto Slab Light" pitchFamily="2" charset="0"/>
              </a:rPr>
              <a:t>)</a:t>
            </a:r>
          </a:p>
        </p:txBody>
      </p:sp>
    </p:spTree>
    <p:extLst>
      <p:ext uri="{BB962C8B-B14F-4D97-AF65-F5344CB8AC3E}">
        <p14:creationId xmlns:p14="http://schemas.microsoft.com/office/powerpoint/2010/main" val="417231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2538175-B98D-5EA4-2C60-954DBD12E0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34399" y="1872891"/>
            <a:ext cx="1814600" cy="1836202"/>
          </a:xfrm>
          <a:prstGeom prst="rect">
            <a:avLst/>
          </a:prstGeom>
        </p:spPr>
      </p:pic>
      <p:pic>
        <p:nvPicPr>
          <p:cNvPr id="13" name="Graphic 12">
            <a:extLst>
              <a:ext uri="{FF2B5EF4-FFF2-40B4-BE49-F238E27FC236}">
                <a16:creationId xmlns:a16="http://schemas.microsoft.com/office/drawing/2014/main" id="{68ABE771-6B9D-0435-681E-2FFC406121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22034" y="3123754"/>
            <a:ext cx="1836202" cy="1836202"/>
          </a:xfrm>
          <a:prstGeom prst="rect">
            <a:avLst/>
          </a:prstGeom>
        </p:spPr>
      </p:pic>
      <p:pic>
        <p:nvPicPr>
          <p:cNvPr id="15" name="Graphic 14">
            <a:extLst>
              <a:ext uri="{FF2B5EF4-FFF2-40B4-BE49-F238E27FC236}">
                <a16:creationId xmlns:a16="http://schemas.microsoft.com/office/drawing/2014/main" id="{ED46AA44-BF6F-DABB-952E-D949DDCDBD3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630153" y="4410216"/>
            <a:ext cx="1823092" cy="1801893"/>
          </a:xfrm>
          <a:prstGeom prst="rect">
            <a:avLst/>
          </a:prstGeom>
        </p:spPr>
      </p:pic>
      <p:pic>
        <p:nvPicPr>
          <p:cNvPr id="17" name="Graphic 16">
            <a:extLst>
              <a:ext uri="{FF2B5EF4-FFF2-40B4-BE49-F238E27FC236}">
                <a16:creationId xmlns:a16="http://schemas.microsoft.com/office/drawing/2014/main" id="{35F5C262-8CDF-2B45-BE76-6296B15DF7B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35674" y="3179150"/>
            <a:ext cx="1857804" cy="1857804"/>
          </a:xfrm>
          <a:prstGeom prst="rect">
            <a:avLst/>
          </a:prstGeom>
        </p:spPr>
      </p:pic>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4" name="Title 3">
            <a:extLst>
              <a:ext uri="{FF2B5EF4-FFF2-40B4-BE49-F238E27FC236}">
                <a16:creationId xmlns:a16="http://schemas.microsoft.com/office/drawing/2014/main" id="{ECBEFCBB-78BB-5049-ADD8-0F05C26D3E8C}"/>
              </a:ext>
            </a:extLst>
          </p:cNvPr>
          <p:cNvSpPr>
            <a:spLocks noGrp="1"/>
          </p:cNvSpPr>
          <p:nvPr>
            <p:ph type="title"/>
          </p:nvPr>
        </p:nvSpPr>
        <p:spPr/>
        <p:txBody>
          <a:bodyPr/>
          <a:lstStyle/>
          <a:p>
            <a:r>
              <a:rPr lang="en-US" dirty="0"/>
              <a:t>The avoidance trap</a:t>
            </a:r>
          </a:p>
        </p:txBody>
      </p:sp>
      <p:sp>
        <p:nvSpPr>
          <p:cNvPr id="29" name="TextBox 28">
            <a:extLst>
              <a:ext uri="{FF2B5EF4-FFF2-40B4-BE49-F238E27FC236}">
                <a16:creationId xmlns:a16="http://schemas.microsoft.com/office/drawing/2014/main" id="{E123B8A4-D91A-7083-87E0-08DB544898C4}"/>
              </a:ext>
            </a:extLst>
          </p:cNvPr>
          <p:cNvSpPr txBox="1"/>
          <p:nvPr/>
        </p:nvSpPr>
        <p:spPr>
          <a:xfrm>
            <a:off x="3765761" y="2199879"/>
            <a:ext cx="1517263" cy="1200329"/>
          </a:xfrm>
          <a:prstGeom prst="rect">
            <a:avLst/>
          </a:prstGeom>
          <a:noFill/>
        </p:spPr>
        <p:txBody>
          <a:bodyPr wrap="square" lIns="91440" tIns="45720" rIns="91440" bIns="45720" rtlCol="0" anchor="t">
            <a:spAutoFit/>
          </a:bodyPr>
          <a:lstStyle/>
          <a:p>
            <a:pPr algn="ctr"/>
            <a:r>
              <a:rPr lang="en-US" dirty="0">
                <a:solidFill>
                  <a:schemeClr val="bg1"/>
                </a:solidFill>
                <a:latin typeface="Roboto Slab"/>
                <a:ea typeface="Roboto Slab"/>
                <a:cs typeface="Roboto Slab"/>
              </a:rPr>
              <a:t>Thoughts/</a:t>
            </a:r>
            <a:endParaRPr lang="en-US" dirty="0">
              <a:solidFill>
                <a:schemeClr val="bg1"/>
              </a:solidFill>
              <a:latin typeface="Roboto Slab" pitchFamily="2" charset="0"/>
              <a:ea typeface="Roboto Slab" pitchFamily="2" charset="0"/>
            </a:endParaRPr>
          </a:p>
          <a:p>
            <a:pPr algn="ctr"/>
            <a:r>
              <a:rPr lang="en-US" dirty="0">
                <a:solidFill>
                  <a:schemeClr val="bg1"/>
                </a:solidFill>
                <a:latin typeface="Roboto Slab"/>
                <a:ea typeface="Roboto Slab"/>
                <a:cs typeface="Roboto Slab"/>
              </a:rPr>
              <a:t>Feelings/</a:t>
            </a:r>
            <a:endParaRPr lang="en-US" dirty="0">
              <a:solidFill>
                <a:schemeClr val="bg1"/>
              </a:solidFill>
              <a:latin typeface="Roboto Slab" pitchFamily="2" charset="0"/>
              <a:ea typeface="Roboto Slab" pitchFamily="2" charset="0"/>
              <a:cs typeface="Roboto Slab"/>
            </a:endParaRPr>
          </a:p>
          <a:p>
            <a:pPr algn="ctr"/>
            <a:r>
              <a:rPr lang="en-US" dirty="0">
                <a:solidFill>
                  <a:schemeClr val="bg1"/>
                </a:solidFill>
                <a:latin typeface="Roboto Slab"/>
                <a:ea typeface="Roboto Slab"/>
                <a:cs typeface="Roboto Slab"/>
              </a:rPr>
              <a:t>Physical symptoms</a:t>
            </a:r>
            <a:endParaRPr lang="en-US" dirty="0">
              <a:solidFill>
                <a:schemeClr val="bg1"/>
              </a:solidFill>
              <a:latin typeface="Roboto Slab" pitchFamily="2" charset="0"/>
              <a:ea typeface="Roboto Slab" pitchFamily="2" charset="0"/>
              <a:cs typeface="Roboto Slab"/>
            </a:endParaRPr>
          </a:p>
        </p:txBody>
      </p:sp>
      <p:pic>
        <p:nvPicPr>
          <p:cNvPr id="30" name="Picture 29" descr="A picture containing dark, lit, flying, large&#10;&#10;Description automatically generated">
            <a:extLst>
              <a:ext uri="{FF2B5EF4-FFF2-40B4-BE49-F238E27FC236}">
                <a16:creationId xmlns:a16="http://schemas.microsoft.com/office/drawing/2014/main" id="{86C28641-4FBF-C281-5259-9BA375928AA9}"/>
              </a:ext>
            </a:extLst>
          </p:cNvPr>
          <p:cNvPicPr>
            <a:picLocks noChangeAspect="1"/>
          </p:cNvPicPr>
          <p:nvPr/>
        </p:nvPicPr>
        <p:blipFill>
          <a:blip r:embed="rId11"/>
          <a:stretch>
            <a:fillRect/>
          </a:stretch>
        </p:blipFill>
        <p:spPr>
          <a:xfrm rot="3146124">
            <a:off x="5534848" y="2469825"/>
            <a:ext cx="1032200" cy="598676"/>
          </a:xfrm>
          <a:prstGeom prst="rect">
            <a:avLst/>
          </a:prstGeom>
        </p:spPr>
      </p:pic>
      <p:pic>
        <p:nvPicPr>
          <p:cNvPr id="31" name="Picture 30" descr="A picture containing dark, lit, flying, large&#10;&#10;Description automatically generated">
            <a:extLst>
              <a:ext uri="{FF2B5EF4-FFF2-40B4-BE49-F238E27FC236}">
                <a16:creationId xmlns:a16="http://schemas.microsoft.com/office/drawing/2014/main" id="{628E83D3-785D-436C-EF32-B84571BE601B}"/>
              </a:ext>
            </a:extLst>
          </p:cNvPr>
          <p:cNvPicPr>
            <a:picLocks noChangeAspect="1"/>
          </p:cNvPicPr>
          <p:nvPr/>
        </p:nvPicPr>
        <p:blipFill>
          <a:blip r:embed="rId11"/>
          <a:stretch>
            <a:fillRect/>
          </a:stretch>
        </p:blipFill>
        <p:spPr>
          <a:xfrm rot="9686492">
            <a:off x="5494198" y="5093411"/>
            <a:ext cx="1032200" cy="598676"/>
          </a:xfrm>
          <a:prstGeom prst="rect">
            <a:avLst/>
          </a:prstGeom>
        </p:spPr>
      </p:pic>
      <p:pic>
        <p:nvPicPr>
          <p:cNvPr id="32" name="Picture 31" descr="A picture containing dark, lit, flying, large&#10;&#10;Description automatically generated">
            <a:extLst>
              <a:ext uri="{FF2B5EF4-FFF2-40B4-BE49-F238E27FC236}">
                <a16:creationId xmlns:a16="http://schemas.microsoft.com/office/drawing/2014/main" id="{FDCCB7A8-74BE-6477-B4A4-0670BFC818BE}"/>
              </a:ext>
            </a:extLst>
          </p:cNvPr>
          <p:cNvPicPr>
            <a:picLocks noChangeAspect="1"/>
          </p:cNvPicPr>
          <p:nvPr/>
        </p:nvPicPr>
        <p:blipFill>
          <a:blip r:embed="rId11"/>
          <a:stretch>
            <a:fillRect/>
          </a:stretch>
        </p:blipFill>
        <p:spPr>
          <a:xfrm rot="20105181">
            <a:off x="2581725" y="2421977"/>
            <a:ext cx="1032200" cy="598676"/>
          </a:xfrm>
          <a:prstGeom prst="rect">
            <a:avLst/>
          </a:prstGeom>
        </p:spPr>
      </p:pic>
      <p:sp>
        <p:nvSpPr>
          <p:cNvPr id="38" name="TextBox 37">
            <a:extLst>
              <a:ext uri="{FF2B5EF4-FFF2-40B4-BE49-F238E27FC236}">
                <a16:creationId xmlns:a16="http://schemas.microsoft.com/office/drawing/2014/main" id="{22335DDF-A666-C33E-B1A3-0323A28BCE8C}"/>
              </a:ext>
            </a:extLst>
          </p:cNvPr>
          <p:cNvSpPr txBox="1"/>
          <p:nvPr/>
        </p:nvSpPr>
        <p:spPr>
          <a:xfrm>
            <a:off x="6150112" y="3605699"/>
            <a:ext cx="1523024" cy="923330"/>
          </a:xfrm>
          <a:prstGeom prst="rect">
            <a:avLst/>
          </a:prstGeom>
          <a:noFill/>
        </p:spPr>
        <p:txBody>
          <a:bodyPr wrap="square" lIns="91440" tIns="45720" rIns="91440" bIns="45720" rtlCol="0" anchor="t">
            <a:spAutoFit/>
          </a:bodyPr>
          <a:lstStyle/>
          <a:p>
            <a:pPr algn="ctr"/>
            <a:r>
              <a:rPr lang="en-US" dirty="0">
                <a:solidFill>
                  <a:schemeClr val="bg1"/>
                </a:solidFill>
                <a:latin typeface="Roboto Slab"/>
                <a:ea typeface="Roboto Slab"/>
              </a:rPr>
              <a:t>Safety Seeking </a:t>
            </a:r>
            <a:r>
              <a:rPr lang="en-US" dirty="0" err="1">
                <a:solidFill>
                  <a:schemeClr val="bg1"/>
                </a:solidFill>
                <a:latin typeface="Roboto Slab"/>
                <a:ea typeface="Roboto Slab"/>
              </a:rPr>
              <a:t>behaviour</a:t>
            </a:r>
          </a:p>
        </p:txBody>
      </p:sp>
      <p:sp>
        <p:nvSpPr>
          <p:cNvPr id="41" name="TextBox 40">
            <a:extLst>
              <a:ext uri="{FF2B5EF4-FFF2-40B4-BE49-F238E27FC236}">
                <a16:creationId xmlns:a16="http://schemas.microsoft.com/office/drawing/2014/main" id="{BCF46812-D51D-F66E-60A3-493C2A9CBF16}"/>
              </a:ext>
            </a:extLst>
          </p:cNvPr>
          <p:cNvSpPr txBox="1"/>
          <p:nvPr/>
        </p:nvSpPr>
        <p:spPr>
          <a:xfrm>
            <a:off x="3730146" y="4858311"/>
            <a:ext cx="1623106" cy="923330"/>
          </a:xfrm>
          <a:prstGeom prst="rect">
            <a:avLst/>
          </a:prstGeom>
          <a:noFill/>
        </p:spPr>
        <p:txBody>
          <a:bodyPr wrap="square" rtlCol="0">
            <a:spAutoFit/>
          </a:bodyPr>
          <a:lstStyle/>
          <a:p>
            <a:pPr algn="ctr"/>
            <a:r>
              <a:rPr lang="en-US" dirty="0">
                <a:solidFill>
                  <a:schemeClr val="bg1"/>
                </a:solidFill>
                <a:latin typeface="Roboto Slab" pitchFamily="2" charset="0"/>
                <a:ea typeface="Roboto Slab" pitchFamily="2" charset="0"/>
              </a:rPr>
              <a:t>Appears to help in the short term</a:t>
            </a:r>
          </a:p>
        </p:txBody>
      </p:sp>
      <p:sp>
        <p:nvSpPr>
          <p:cNvPr id="44" name="TextBox 43">
            <a:extLst>
              <a:ext uri="{FF2B5EF4-FFF2-40B4-BE49-F238E27FC236}">
                <a16:creationId xmlns:a16="http://schemas.microsoft.com/office/drawing/2014/main" id="{B1BF167D-B01F-2F86-DCDE-6A6F994AC755}"/>
              </a:ext>
            </a:extLst>
          </p:cNvPr>
          <p:cNvSpPr txBox="1"/>
          <p:nvPr/>
        </p:nvSpPr>
        <p:spPr>
          <a:xfrm>
            <a:off x="1355755" y="3678755"/>
            <a:ext cx="1617642" cy="923330"/>
          </a:xfrm>
          <a:prstGeom prst="rect">
            <a:avLst/>
          </a:prstGeom>
          <a:noFill/>
        </p:spPr>
        <p:txBody>
          <a:bodyPr wrap="square" rtlCol="0">
            <a:spAutoFit/>
          </a:bodyPr>
          <a:lstStyle/>
          <a:p>
            <a:pPr algn="ctr"/>
            <a:r>
              <a:rPr lang="en-US" dirty="0">
                <a:solidFill>
                  <a:schemeClr val="bg1"/>
                </a:solidFill>
                <a:latin typeface="Roboto Slab" pitchFamily="2" charset="0"/>
                <a:ea typeface="Roboto Slab" pitchFamily="2" charset="0"/>
              </a:rPr>
              <a:t>The anxiety remains or worsens</a:t>
            </a:r>
          </a:p>
        </p:txBody>
      </p:sp>
      <p:pic>
        <p:nvPicPr>
          <p:cNvPr id="45" name="Picture 44" descr="A picture containing dark, lit, flying, large&#10;&#10;Description automatically generated">
            <a:extLst>
              <a:ext uri="{FF2B5EF4-FFF2-40B4-BE49-F238E27FC236}">
                <a16:creationId xmlns:a16="http://schemas.microsoft.com/office/drawing/2014/main" id="{4CAE55B3-8D1C-E5E6-29F3-301247B42F51}"/>
              </a:ext>
            </a:extLst>
          </p:cNvPr>
          <p:cNvPicPr>
            <a:picLocks noChangeAspect="1"/>
          </p:cNvPicPr>
          <p:nvPr/>
        </p:nvPicPr>
        <p:blipFill>
          <a:blip r:embed="rId11"/>
          <a:stretch>
            <a:fillRect/>
          </a:stretch>
        </p:blipFill>
        <p:spPr>
          <a:xfrm rot="14116505">
            <a:off x="2527175" y="5065466"/>
            <a:ext cx="1032200" cy="598676"/>
          </a:xfrm>
          <a:prstGeom prst="rect">
            <a:avLst/>
          </a:prstGeom>
        </p:spPr>
      </p:pic>
      <p:sp>
        <p:nvSpPr>
          <p:cNvPr id="2" name="TextBox 1">
            <a:extLst>
              <a:ext uri="{FF2B5EF4-FFF2-40B4-BE49-F238E27FC236}">
                <a16:creationId xmlns:a16="http://schemas.microsoft.com/office/drawing/2014/main" id="{F0846051-1200-9BB8-7962-E4111FC81075}"/>
              </a:ext>
            </a:extLst>
          </p:cNvPr>
          <p:cNvSpPr txBox="1"/>
          <p:nvPr/>
        </p:nvSpPr>
        <p:spPr>
          <a:xfrm>
            <a:off x="5531811" y="1418669"/>
            <a:ext cx="3007777" cy="923330"/>
          </a:xfrm>
          <a:prstGeom prst="rect">
            <a:avLst/>
          </a:prstGeom>
          <a:noFill/>
        </p:spPr>
        <p:txBody>
          <a:bodyPr wrap="square" rtlCol="0">
            <a:spAutoFit/>
          </a:bodyPr>
          <a:lstStyle/>
          <a:p>
            <a:pPr algn="ctr"/>
            <a:r>
              <a:rPr lang="en-US" b="1" dirty="0">
                <a:solidFill>
                  <a:srgbClr val="005E84"/>
                </a:solidFill>
                <a:latin typeface="Roboto Slab" pitchFamily="2" charset="0"/>
                <a:ea typeface="Roboto Slab" pitchFamily="2" charset="0"/>
              </a:rPr>
              <a:t>Worrying about going to a party in case people laugh at you.</a:t>
            </a:r>
          </a:p>
        </p:txBody>
      </p:sp>
      <p:sp>
        <p:nvSpPr>
          <p:cNvPr id="3" name="TextBox 2">
            <a:extLst>
              <a:ext uri="{FF2B5EF4-FFF2-40B4-BE49-F238E27FC236}">
                <a16:creationId xmlns:a16="http://schemas.microsoft.com/office/drawing/2014/main" id="{99DCB3BE-7098-4A06-5D4B-B818609F66D5}"/>
              </a:ext>
            </a:extLst>
          </p:cNvPr>
          <p:cNvSpPr txBox="1"/>
          <p:nvPr/>
        </p:nvSpPr>
        <p:spPr>
          <a:xfrm>
            <a:off x="6328023" y="5269637"/>
            <a:ext cx="1836202" cy="923330"/>
          </a:xfrm>
          <a:prstGeom prst="rect">
            <a:avLst/>
          </a:prstGeom>
          <a:noFill/>
        </p:spPr>
        <p:txBody>
          <a:bodyPr wrap="square" rtlCol="0">
            <a:spAutoFit/>
          </a:bodyPr>
          <a:lstStyle/>
          <a:p>
            <a:pPr algn="ctr"/>
            <a:r>
              <a:rPr lang="en-US" b="1" dirty="0">
                <a:solidFill>
                  <a:srgbClr val="005E84"/>
                </a:solidFill>
                <a:latin typeface="Roboto Slab" pitchFamily="2" charset="0"/>
                <a:ea typeface="Roboto Slab" pitchFamily="2" charset="0"/>
              </a:rPr>
              <a:t>Pretend to be unwell and avoid it.</a:t>
            </a:r>
          </a:p>
        </p:txBody>
      </p:sp>
      <p:sp>
        <p:nvSpPr>
          <p:cNvPr id="5" name="TextBox 4">
            <a:extLst>
              <a:ext uri="{FF2B5EF4-FFF2-40B4-BE49-F238E27FC236}">
                <a16:creationId xmlns:a16="http://schemas.microsoft.com/office/drawing/2014/main" id="{C1E2A37A-8C9B-B2BF-5C74-2D2F6B77C089}"/>
              </a:ext>
            </a:extLst>
          </p:cNvPr>
          <p:cNvSpPr txBox="1"/>
          <p:nvPr/>
        </p:nvSpPr>
        <p:spPr>
          <a:xfrm>
            <a:off x="2792090" y="6179022"/>
            <a:ext cx="3458855" cy="646331"/>
          </a:xfrm>
          <a:prstGeom prst="rect">
            <a:avLst/>
          </a:prstGeom>
          <a:noFill/>
        </p:spPr>
        <p:txBody>
          <a:bodyPr wrap="square" rtlCol="0">
            <a:spAutoFit/>
          </a:bodyPr>
          <a:lstStyle/>
          <a:p>
            <a:pPr algn="ctr"/>
            <a:r>
              <a:rPr lang="en-US" b="1" dirty="0">
                <a:solidFill>
                  <a:srgbClr val="005E84"/>
                </a:solidFill>
                <a:latin typeface="Roboto Slab" pitchFamily="2" charset="0"/>
                <a:ea typeface="Roboto Slab" pitchFamily="2" charset="0"/>
              </a:rPr>
              <a:t>Feel relieved and the physical symptoms disappear.</a:t>
            </a:r>
          </a:p>
        </p:txBody>
      </p:sp>
      <p:sp>
        <p:nvSpPr>
          <p:cNvPr id="6" name="TextBox 5">
            <a:extLst>
              <a:ext uri="{FF2B5EF4-FFF2-40B4-BE49-F238E27FC236}">
                <a16:creationId xmlns:a16="http://schemas.microsoft.com/office/drawing/2014/main" id="{29B539D0-527D-1982-CEB8-C8D7D3EE0BE0}"/>
              </a:ext>
            </a:extLst>
          </p:cNvPr>
          <p:cNvSpPr txBox="1"/>
          <p:nvPr/>
        </p:nvSpPr>
        <p:spPr>
          <a:xfrm>
            <a:off x="844372" y="1549616"/>
            <a:ext cx="2234552" cy="1477328"/>
          </a:xfrm>
          <a:prstGeom prst="rect">
            <a:avLst/>
          </a:prstGeom>
          <a:noFill/>
        </p:spPr>
        <p:txBody>
          <a:bodyPr wrap="square" rtlCol="0">
            <a:spAutoFit/>
          </a:bodyPr>
          <a:lstStyle/>
          <a:p>
            <a:pPr algn="ctr"/>
            <a:r>
              <a:rPr lang="en-US" b="1" dirty="0">
                <a:solidFill>
                  <a:srgbClr val="005E84"/>
                </a:solidFill>
                <a:latin typeface="Roboto Slab" pitchFamily="2" charset="0"/>
                <a:ea typeface="Roboto Slab" pitchFamily="2" charset="0"/>
              </a:rPr>
              <a:t>Next time they are invited to a party they feel even worse and can’t face it again.</a:t>
            </a:r>
          </a:p>
        </p:txBody>
      </p:sp>
    </p:spTree>
    <p:extLst>
      <p:ext uri="{BB962C8B-B14F-4D97-AF65-F5344CB8AC3E}">
        <p14:creationId xmlns:p14="http://schemas.microsoft.com/office/powerpoint/2010/main" val="2569919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up)">
                                      <p:cBhvr>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8"/>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right)">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right)">
                                      <p:cBhvr>
                                        <p:cTn id="35" dur="500"/>
                                        <p:tgtEl>
                                          <p:spTgt spid="45"/>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44"/>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p:bldP spid="41" grpId="0"/>
      <p:bldP spid="44" grpId="0"/>
      <p:bldP spid="2" grpId="0"/>
      <p:bldP spid="3"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891020-4AD3-45D9-64B5-64C88A1408A9}"/>
              </a:ext>
            </a:extLst>
          </p:cNvPr>
          <p:cNvSpPr>
            <a:spLocks noGrp="1"/>
          </p:cNvSpPr>
          <p:nvPr>
            <p:ph type="ctrTitle"/>
          </p:nvPr>
        </p:nvSpPr>
        <p:spPr>
          <a:xfrm>
            <a:off x="1209083" y="1125034"/>
            <a:ext cx="5040313" cy="2663825"/>
          </a:xfrm>
        </p:spPr>
        <p:txBody>
          <a:bodyPr/>
          <a:lstStyle/>
          <a:p>
            <a:r>
              <a:rPr lang="en-GB" dirty="0"/>
              <a:t>Exploring ‘what helps’</a:t>
            </a:r>
            <a:endParaRPr lang="en-GB" sz="3200" dirty="0"/>
          </a:p>
        </p:txBody>
      </p:sp>
    </p:spTree>
    <p:extLst>
      <p:ext uri="{BB962C8B-B14F-4D97-AF65-F5344CB8AC3E}">
        <p14:creationId xmlns:p14="http://schemas.microsoft.com/office/powerpoint/2010/main" val="879812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891020-4AD3-45D9-64B5-64C88A1408A9}"/>
              </a:ext>
            </a:extLst>
          </p:cNvPr>
          <p:cNvSpPr>
            <a:spLocks noGrp="1"/>
          </p:cNvSpPr>
          <p:nvPr>
            <p:ph type="ctrTitle"/>
          </p:nvPr>
        </p:nvSpPr>
        <p:spPr>
          <a:xfrm>
            <a:off x="1331913" y="1694713"/>
            <a:ext cx="5618338" cy="2648686"/>
          </a:xfrm>
        </p:spPr>
        <p:txBody>
          <a:bodyPr/>
          <a:lstStyle/>
          <a:p>
            <a:r>
              <a:rPr lang="en-GB" dirty="0">
                <a:solidFill>
                  <a:srgbClr val="79A3DC"/>
                </a:solidFill>
              </a:rPr>
              <a:t>Activity</a:t>
            </a:r>
            <a:br>
              <a:rPr lang="en-GB" dirty="0"/>
            </a:br>
            <a:r>
              <a:rPr lang="en-GB" sz="3200" dirty="0"/>
              <a:t>Read the scenarios from </a:t>
            </a:r>
            <a:r>
              <a:rPr lang="en-GB" sz="3200" dirty="0">
                <a:solidFill>
                  <a:srgbClr val="79A3DC"/>
                </a:solidFill>
              </a:rPr>
              <a:t>THE CLASS PRESENTATION</a:t>
            </a:r>
          </a:p>
        </p:txBody>
      </p:sp>
    </p:spTree>
    <p:extLst>
      <p:ext uri="{BB962C8B-B14F-4D97-AF65-F5344CB8AC3E}">
        <p14:creationId xmlns:p14="http://schemas.microsoft.com/office/powerpoint/2010/main" val="3967430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7B3C45C6-7550-074D-93F6-F64880A8E4E6}"/>
              </a:ext>
            </a:extLst>
          </p:cNvPr>
          <p:cNvSpPr>
            <a:spLocks noGrp="1"/>
          </p:cNvSpPr>
          <p:nvPr>
            <p:ph type="ctrTitle"/>
          </p:nvPr>
        </p:nvSpPr>
        <p:spPr>
          <a:xfrm>
            <a:off x="684213" y="765176"/>
            <a:ext cx="5040313" cy="1655762"/>
          </a:xfrm>
        </p:spPr>
        <p:txBody>
          <a:bodyPr anchor="t" anchorCtr="0"/>
          <a:lstStyle/>
          <a:p>
            <a:r>
              <a:rPr lang="en-GB" sz="3500" dirty="0">
                <a:latin typeface="Brown" pitchFamily="2" charset="0"/>
              </a:rPr>
              <a:t>Working together…</a:t>
            </a:r>
          </a:p>
        </p:txBody>
      </p:sp>
      <p:sp>
        <p:nvSpPr>
          <p:cNvPr id="11" name="Content Placeholder 2">
            <a:extLst>
              <a:ext uri="{FF2B5EF4-FFF2-40B4-BE49-F238E27FC236}">
                <a16:creationId xmlns:a16="http://schemas.microsoft.com/office/drawing/2014/main" id="{498AF5D3-E9D9-7E45-9D82-0407475C85AC}"/>
              </a:ext>
            </a:extLst>
          </p:cNvPr>
          <p:cNvSpPr>
            <a:spLocks noGrp="1"/>
          </p:cNvSpPr>
          <p:nvPr>
            <p:ph type="subTitle" idx="1"/>
          </p:nvPr>
        </p:nvSpPr>
        <p:spPr>
          <a:xfrm>
            <a:off x="684214" y="2420938"/>
            <a:ext cx="6877050" cy="3979862"/>
          </a:xfrm>
        </p:spPr>
        <p:txBody>
          <a:bodyPr vert="horz" lIns="0" tIns="0" rIns="0" bIns="0" rtlCol="0" anchor="t">
            <a:noAutofit/>
          </a:bodyPr>
          <a:lstStyle/>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Respect one another’s opinions</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Listen to each other</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Hands up </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Right to pass</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No question is a ‘silly’ question</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Do not use examples which use any personally identifiable information </a:t>
            </a:r>
          </a:p>
          <a:p>
            <a:endParaRPr lang="en-GB" sz="2400" dirty="0">
              <a:solidFill>
                <a:srgbClr val="005E84"/>
              </a:solidFill>
              <a:latin typeface="Roboto Slab" pitchFamily="2" charset="0"/>
              <a:ea typeface="Roboto Slab" pitchFamily="2" charset="0"/>
              <a:cs typeface="Roboto Slab"/>
            </a:endParaRPr>
          </a:p>
          <a:p>
            <a:endParaRPr lang="en-GB" sz="2000" b="1" dirty="0">
              <a:solidFill>
                <a:srgbClr val="005E84"/>
              </a:solidFill>
            </a:endParaRPr>
          </a:p>
          <a:p>
            <a:endParaRPr lang="en-GB" sz="2000" b="1" dirty="0">
              <a:solidFill>
                <a:srgbClr val="005E84"/>
              </a:solidFill>
            </a:endParaRPr>
          </a:p>
        </p:txBody>
      </p:sp>
    </p:spTree>
    <p:extLst>
      <p:ext uri="{BB962C8B-B14F-4D97-AF65-F5344CB8AC3E}">
        <p14:creationId xmlns:p14="http://schemas.microsoft.com/office/powerpoint/2010/main" val="348678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fade">
                                      <p:cBhvr>
                                        <p:cTn id="3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CBEFCBB-78BB-5049-ADD8-0F05C26D3E8C}"/>
              </a:ext>
            </a:extLst>
          </p:cNvPr>
          <p:cNvSpPr>
            <a:spLocks noGrp="1"/>
          </p:cNvSpPr>
          <p:nvPr>
            <p:ph type="title"/>
          </p:nvPr>
        </p:nvSpPr>
        <p:spPr/>
        <p:txBody>
          <a:bodyPr/>
          <a:lstStyle/>
          <a:p>
            <a:r>
              <a:rPr lang="en-US" dirty="0"/>
              <a:t>The class presentation</a:t>
            </a:r>
          </a:p>
        </p:txBody>
      </p:sp>
      <p:sp>
        <p:nvSpPr>
          <p:cNvPr id="8" name="Content Placeholder 4">
            <a:extLst>
              <a:ext uri="{FF2B5EF4-FFF2-40B4-BE49-F238E27FC236}">
                <a16:creationId xmlns:a16="http://schemas.microsoft.com/office/drawing/2014/main" id="{ABAEEEC6-DCDD-3B77-75EE-5CFB5680F606}"/>
              </a:ext>
            </a:extLst>
          </p:cNvPr>
          <p:cNvSpPr>
            <a:spLocks noGrp="1"/>
          </p:cNvSpPr>
          <p:nvPr>
            <p:ph idx="1"/>
          </p:nvPr>
        </p:nvSpPr>
        <p:spPr>
          <a:xfrm>
            <a:off x="684214" y="1722777"/>
            <a:ext cx="4844998" cy="5063152"/>
          </a:xfrm>
        </p:spPr>
        <p:txBody>
          <a:bodyPr vert="horz" lIns="0" tIns="0" rIns="0" bIns="0" rtlCol="0" anchor="t">
            <a:noAutofit/>
          </a:bodyPr>
          <a:lstStyle/>
          <a:p>
            <a:pPr marL="342900" indent="-342900">
              <a:buFont typeface="Arial"/>
              <a:buChar char="•"/>
            </a:pPr>
            <a:r>
              <a:rPr lang="en-GB" dirty="0">
                <a:cs typeface="Calibri"/>
              </a:rPr>
              <a:t>How do the two characters differ in their responses to the class presentation? </a:t>
            </a:r>
            <a:endParaRPr lang="en-US" dirty="0">
              <a:cs typeface="Calibri"/>
            </a:endParaRPr>
          </a:p>
          <a:p>
            <a:pPr marL="342900" indent="-342900">
              <a:buFont typeface="Arial"/>
              <a:buChar char="•"/>
            </a:pPr>
            <a:endParaRPr lang="en-GB" sz="800" dirty="0">
              <a:cs typeface="Calibri"/>
            </a:endParaRPr>
          </a:p>
          <a:p>
            <a:pPr marL="342900" indent="-342900">
              <a:buFont typeface="Arial"/>
              <a:buChar char="•"/>
            </a:pPr>
            <a:r>
              <a:rPr lang="en-GB" dirty="0">
                <a:cs typeface="Calibri"/>
              </a:rPr>
              <a:t>What safety seeking behaviours do you notice? </a:t>
            </a:r>
          </a:p>
          <a:p>
            <a:pPr marL="342900" indent="-342900">
              <a:buFont typeface="Arial"/>
              <a:buChar char="•"/>
            </a:pPr>
            <a:endParaRPr lang="en-GB" sz="800" dirty="0">
              <a:cs typeface="Calibri"/>
            </a:endParaRPr>
          </a:p>
          <a:p>
            <a:pPr marL="342900" indent="-342900">
              <a:buFont typeface="Arial"/>
              <a:buChar char="•"/>
            </a:pPr>
            <a:r>
              <a:rPr lang="en-GB" dirty="0">
                <a:cs typeface="Calibri"/>
              </a:rPr>
              <a:t>What effect might these have on how that character thinks, feels and behaves? </a:t>
            </a:r>
          </a:p>
          <a:p>
            <a:pPr marL="342900" indent="-342900">
              <a:buFont typeface="Arial"/>
              <a:buChar char="•"/>
            </a:pPr>
            <a:endParaRPr lang="en-GB" sz="800" dirty="0">
              <a:cs typeface="Calibri"/>
            </a:endParaRPr>
          </a:p>
          <a:p>
            <a:pPr marL="342900" indent="-342900">
              <a:buFont typeface="Arial"/>
              <a:buChar char="•"/>
            </a:pPr>
            <a:r>
              <a:rPr lang="en-GB" dirty="0">
                <a:ea typeface="Roboto Slab"/>
                <a:cs typeface="Calibri"/>
              </a:rPr>
              <a:t>What do these scenarios teach us about the benefits of testing out our </a:t>
            </a:r>
            <a:r>
              <a:rPr lang="en-GB" dirty="0" err="1">
                <a:ea typeface="Roboto Slab"/>
                <a:cs typeface="Calibri"/>
              </a:rPr>
              <a:t>fears?</a:t>
            </a:r>
            <a:r>
              <a:rPr lang="en-GB" sz="2000" dirty="0" err="1">
                <a:solidFill>
                  <a:schemeClr val="bg1"/>
                </a:solidFill>
                <a:ea typeface="Roboto Slab"/>
                <a:cs typeface="Calibri"/>
              </a:rPr>
              <a:t>e</a:t>
            </a:r>
            <a:r>
              <a:rPr lang="en-GB" sz="2000" dirty="0">
                <a:solidFill>
                  <a:schemeClr val="bg1"/>
                </a:solidFill>
                <a:ea typeface="Roboto Slab"/>
                <a:cs typeface="Calibri"/>
              </a:rPr>
              <a:t> feel anxious? </a:t>
            </a:r>
          </a:p>
        </p:txBody>
      </p:sp>
      <p:sp>
        <p:nvSpPr>
          <p:cNvPr id="2" name="Oval 1">
            <a:extLst>
              <a:ext uri="{FF2B5EF4-FFF2-40B4-BE49-F238E27FC236}">
                <a16:creationId xmlns:a16="http://schemas.microsoft.com/office/drawing/2014/main" id="{7CA20725-81FF-E649-A3A2-15A9DF402AF9}"/>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3" name="Oval 2">
            <a:extLst>
              <a:ext uri="{FF2B5EF4-FFF2-40B4-BE49-F238E27FC236}">
                <a16:creationId xmlns:a16="http://schemas.microsoft.com/office/drawing/2014/main" id="{9501CF6B-0887-3BDF-D53B-2092F2095CA4}"/>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endParaRPr lang="en-GB" dirty="0"/>
          </a:p>
        </p:txBody>
      </p:sp>
      <p:pic>
        <p:nvPicPr>
          <p:cNvPr id="6" name="Picture 5" descr="A picture containing text&#10;&#10;Description automatically generated">
            <a:extLst>
              <a:ext uri="{FF2B5EF4-FFF2-40B4-BE49-F238E27FC236}">
                <a16:creationId xmlns:a16="http://schemas.microsoft.com/office/drawing/2014/main" id="{9E92EEA1-8F6F-3BAB-FB1C-3F3464C41C5E}"/>
              </a:ext>
            </a:extLst>
          </p:cNvPr>
          <p:cNvPicPr>
            <a:picLocks noChangeAspect="1"/>
          </p:cNvPicPr>
          <p:nvPr/>
        </p:nvPicPr>
        <p:blipFill>
          <a:blip r:embed="rId3"/>
          <a:stretch>
            <a:fillRect/>
          </a:stretch>
        </p:blipFill>
        <p:spPr>
          <a:xfrm>
            <a:off x="6372225" y="1941326"/>
            <a:ext cx="2258185" cy="2975347"/>
          </a:xfrm>
          <a:prstGeom prst="rect">
            <a:avLst/>
          </a:prstGeom>
        </p:spPr>
      </p:pic>
    </p:spTree>
    <p:extLst>
      <p:ext uri="{BB962C8B-B14F-4D97-AF65-F5344CB8AC3E}">
        <p14:creationId xmlns:p14="http://schemas.microsoft.com/office/powerpoint/2010/main" val="2674034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891020-4AD3-45D9-64B5-64C88A1408A9}"/>
              </a:ext>
            </a:extLst>
          </p:cNvPr>
          <p:cNvSpPr>
            <a:spLocks noGrp="1"/>
          </p:cNvSpPr>
          <p:nvPr>
            <p:ph type="ctrTitle"/>
          </p:nvPr>
        </p:nvSpPr>
        <p:spPr>
          <a:xfrm>
            <a:off x="1331912" y="1464422"/>
            <a:ext cx="5040313" cy="2663825"/>
          </a:xfrm>
        </p:spPr>
        <p:txBody>
          <a:bodyPr/>
          <a:lstStyle/>
          <a:p>
            <a:r>
              <a:rPr lang="en-GB" dirty="0">
                <a:solidFill>
                  <a:srgbClr val="79A3DC"/>
                </a:solidFill>
              </a:rPr>
              <a:t>Activity</a:t>
            </a:r>
            <a:br>
              <a:rPr lang="en-GB" dirty="0"/>
            </a:br>
            <a:r>
              <a:rPr lang="en-GB" sz="3200" dirty="0"/>
              <a:t>What Helps?</a:t>
            </a:r>
            <a:br>
              <a:rPr lang="en-GB" sz="3200" dirty="0"/>
            </a:br>
            <a:r>
              <a:rPr lang="en-GB" sz="3200" dirty="0">
                <a:solidFill>
                  <a:srgbClr val="79A3DC"/>
                </a:solidFill>
              </a:rPr>
              <a:t>YUSEF AND THE PARTY</a:t>
            </a:r>
          </a:p>
        </p:txBody>
      </p:sp>
    </p:spTree>
    <p:extLst>
      <p:ext uri="{BB962C8B-B14F-4D97-AF65-F5344CB8AC3E}">
        <p14:creationId xmlns:p14="http://schemas.microsoft.com/office/powerpoint/2010/main" val="2267860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8843848-68A7-8443-89BF-7240961E6492}"/>
              </a:ext>
            </a:extLst>
          </p:cNvPr>
          <p:cNvSpPr>
            <a:spLocks noGrp="1"/>
          </p:cNvSpPr>
          <p:nvPr>
            <p:ph type="title"/>
          </p:nvPr>
        </p:nvSpPr>
        <p:spPr/>
        <p:txBody>
          <a:bodyPr/>
          <a:lstStyle/>
          <a:p>
            <a:r>
              <a:rPr lang="en-US" dirty="0"/>
              <a:t>Activity</a:t>
            </a:r>
          </a:p>
        </p:txBody>
      </p:sp>
      <p:sp>
        <p:nvSpPr>
          <p:cNvPr id="5" name="Content Placeholder 4">
            <a:extLst>
              <a:ext uri="{FF2B5EF4-FFF2-40B4-BE49-F238E27FC236}">
                <a16:creationId xmlns:a16="http://schemas.microsoft.com/office/drawing/2014/main" id="{94C5CE02-2649-6E42-988B-D0F54F90CA5E}"/>
              </a:ext>
            </a:extLst>
          </p:cNvPr>
          <p:cNvSpPr>
            <a:spLocks noGrp="1"/>
          </p:cNvSpPr>
          <p:nvPr>
            <p:ph idx="1"/>
          </p:nvPr>
        </p:nvSpPr>
        <p:spPr>
          <a:xfrm>
            <a:off x="684213" y="2420937"/>
            <a:ext cx="4574998" cy="3816351"/>
          </a:xfrm>
        </p:spPr>
        <p:txBody>
          <a:bodyPr/>
          <a:lstStyle/>
          <a:p>
            <a:r>
              <a:rPr lang="en-US" dirty="0"/>
              <a:t>Using the </a:t>
            </a:r>
            <a:r>
              <a:rPr lang="en-US" dirty="0" err="1"/>
              <a:t>CoRAY</a:t>
            </a:r>
            <a:r>
              <a:rPr lang="en-US" dirty="0"/>
              <a:t> post-it notes, look at the </a:t>
            </a:r>
            <a:r>
              <a:rPr lang="en-US" b="1" dirty="0">
                <a:solidFill>
                  <a:srgbClr val="79A3DC"/>
                </a:solidFill>
              </a:rPr>
              <a:t>YUSEF AND THE PARTY</a:t>
            </a:r>
            <a:r>
              <a:rPr lang="en-US" b="1" dirty="0"/>
              <a:t> </a:t>
            </a:r>
            <a:r>
              <a:rPr lang="en-US" dirty="0"/>
              <a:t>resource and consider what advice you would give to Yusef if you were his friend</a:t>
            </a:r>
          </a:p>
        </p:txBody>
      </p:sp>
      <p:sp>
        <p:nvSpPr>
          <p:cNvPr id="3" name="Oval 2">
            <a:extLst>
              <a:ext uri="{FF2B5EF4-FFF2-40B4-BE49-F238E27FC236}">
                <a16:creationId xmlns:a16="http://schemas.microsoft.com/office/drawing/2014/main" id="{A8D20ADB-7D1D-5C62-9AB2-0DC146D8F64B}"/>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6" name="Oval 5">
            <a:extLst>
              <a:ext uri="{FF2B5EF4-FFF2-40B4-BE49-F238E27FC236}">
                <a16:creationId xmlns:a16="http://schemas.microsoft.com/office/drawing/2014/main" id="{98265BC0-9F13-077B-BE29-F8E5687AD8FD}"/>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endParaRPr lang="en-GB" dirty="0"/>
          </a:p>
        </p:txBody>
      </p:sp>
      <p:pic>
        <p:nvPicPr>
          <p:cNvPr id="8" name="Graphic 7">
            <a:extLst>
              <a:ext uri="{FF2B5EF4-FFF2-40B4-BE49-F238E27FC236}">
                <a16:creationId xmlns:a16="http://schemas.microsoft.com/office/drawing/2014/main" id="{BDD3E86A-A279-E0A1-5E76-801007656E1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15394" y="1736133"/>
            <a:ext cx="3776663" cy="5159064"/>
          </a:xfrm>
          <a:prstGeom prst="rect">
            <a:avLst/>
          </a:prstGeom>
        </p:spPr>
      </p:pic>
    </p:spTree>
    <p:extLst>
      <p:ext uri="{BB962C8B-B14F-4D97-AF65-F5344CB8AC3E}">
        <p14:creationId xmlns:p14="http://schemas.microsoft.com/office/powerpoint/2010/main" val="3330977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891020-4AD3-45D9-64B5-64C88A1408A9}"/>
              </a:ext>
            </a:extLst>
          </p:cNvPr>
          <p:cNvSpPr>
            <a:spLocks noGrp="1"/>
          </p:cNvSpPr>
          <p:nvPr>
            <p:ph type="ctrTitle"/>
          </p:nvPr>
        </p:nvSpPr>
        <p:spPr>
          <a:xfrm>
            <a:off x="1331913" y="1329952"/>
            <a:ext cx="5917120" cy="2663825"/>
          </a:xfrm>
        </p:spPr>
        <p:txBody>
          <a:bodyPr/>
          <a:lstStyle/>
          <a:p>
            <a:r>
              <a:rPr lang="en-GB" dirty="0"/>
              <a:t>Opportunity to share</a:t>
            </a:r>
            <a:endParaRPr lang="en-GB" sz="3200" dirty="0"/>
          </a:p>
        </p:txBody>
      </p:sp>
    </p:spTree>
    <p:extLst>
      <p:ext uri="{BB962C8B-B14F-4D97-AF65-F5344CB8AC3E}">
        <p14:creationId xmlns:p14="http://schemas.microsoft.com/office/powerpoint/2010/main" val="368516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title"/>
          </p:nvPr>
        </p:nvSpPr>
        <p:spPr/>
        <p:txBody>
          <a:bodyPr/>
          <a:lstStyle/>
          <a:p>
            <a:r>
              <a:rPr lang="en-GB" dirty="0"/>
              <a:t>Recap quiz</a:t>
            </a:r>
          </a:p>
        </p:txBody>
      </p:sp>
      <p:sp>
        <p:nvSpPr>
          <p:cNvPr id="3" name="Content Placeholder 2">
            <a:extLst>
              <a:ext uri="{FF2B5EF4-FFF2-40B4-BE49-F238E27FC236}">
                <a16:creationId xmlns:a16="http://schemas.microsoft.com/office/drawing/2014/main" id="{2542F267-5DB7-54C6-9D67-92A905EC01F8}"/>
              </a:ext>
            </a:extLst>
          </p:cNvPr>
          <p:cNvSpPr>
            <a:spLocks noGrp="1"/>
          </p:cNvSpPr>
          <p:nvPr>
            <p:ph idx="1"/>
          </p:nvPr>
        </p:nvSpPr>
        <p:spPr/>
        <p:txBody>
          <a:bodyPr/>
          <a:lstStyle/>
          <a:p>
            <a:pPr marL="514350" indent="-514350">
              <a:buFont typeface="+mj-lt"/>
              <a:buAutoNum type="arabicPeriod"/>
            </a:pPr>
            <a:r>
              <a:rPr lang="en-GB" sz="2400" dirty="0">
                <a:latin typeface="Roboto Slab" pitchFamily="2" charset="0"/>
              </a:rPr>
              <a:t>Notice what you think, feel and do in a social situation.</a:t>
            </a:r>
          </a:p>
          <a:p>
            <a:pPr marL="514350" indent="-514350">
              <a:buFont typeface="+mj-lt"/>
              <a:buAutoNum type="arabicPeriod"/>
            </a:pPr>
            <a:r>
              <a:rPr lang="en-GB" sz="2400" dirty="0">
                <a:latin typeface="Roboto Slab" pitchFamily="2" charset="0"/>
              </a:rPr>
              <a:t>Focus on what you are doing right now in a social situation.</a:t>
            </a:r>
          </a:p>
          <a:p>
            <a:pPr marL="514350" indent="-514350">
              <a:buFont typeface="+mj-lt"/>
              <a:buAutoNum type="arabicPeriod"/>
            </a:pPr>
            <a:r>
              <a:rPr lang="en-GB" sz="2400" dirty="0">
                <a:latin typeface="Roboto Slab" pitchFamily="2" charset="0"/>
              </a:rPr>
              <a:t>Test out your fears in a social situation, rather than basing your ideas on how you feel.</a:t>
            </a:r>
          </a:p>
          <a:p>
            <a:endParaRPr lang="en-GB" dirty="0"/>
          </a:p>
        </p:txBody>
      </p:sp>
      <p:sp>
        <p:nvSpPr>
          <p:cNvPr id="4" name="Rectangle 3">
            <a:extLst>
              <a:ext uri="{FF2B5EF4-FFF2-40B4-BE49-F238E27FC236}">
                <a16:creationId xmlns:a16="http://schemas.microsoft.com/office/drawing/2014/main" id="{601D5E76-D409-06C2-AB4C-5F63E9920F61}"/>
              </a:ext>
            </a:extLst>
          </p:cNvPr>
          <p:cNvSpPr/>
          <p:nvPr/>
        </p:nvSpPr>
        <p:spPr>
          <a:xfrm>
            <a:off x="4476466" y="2420937"/>
            <a:ext cx="678629" cy="362020"/>
          </a:xfrm>
          <a:prstGeom prst="rect">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9DA0B6E8-16D1-FFE7-FDDE-015F840A43B8}"/>
              </a:ext>
            </a:extLst>
          </p:cNvPr>
          <p:cNvSpPr/>
          <p:nvPr/>
        </p:nvSpPr>
        <p:spPr>
          <a:xfrm>
            <a:off x="1186069" y="3607007"/>
            <a:ext cx="942981" cy="362020"/>
          </a:xfrm>
          <a:prstGeom prst="rect">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2E7D5CC-CE7E-AED4-7023-74633BA58636}"/>
              </a:ext>
            </a:extLst>
          </p:cNvPr>
          <p:cNvSpPr/>
          <p:nvPr/>
        </p:nvSpPr>
        <p:spPr>
          <a:xfrm>
            <a:off x="3134140" y="4050195"/>
            <a:ext cx="748747" cy="362020"/>
          </a:xfrm>
          <a:prstGeom prst="rect">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B34B8668-A9E1-A111-681E-DD51E0274B07}"/>
              </a:ext>
            </a:extLst>
          </p:cNvPr>
          <p:cNvPicPr>
            <a:picLocks noChangeAspect="1"/>
          </p:cNvPicPr>
          <p:nvPr/>
        </p:nvPicPr>
        <p:blipFill>
          <a:blip r:embed="rId2"/>
          <a:stretch>
            <a:fillRect/>
          </a:stretch>
        </p:blipFill>
        <p:spPr>
          <a:xfrm>
            <a:off x="0" y="1395322"/>
            <a:ext cx="9144000" cy="5147409"/>
          </a:xfrm>
          <a:prstGeom prst="rect">
            <a:avLst/>
          </a:prstGeom>
        </p:spPr>
      </p:pic>
    </p:spTree>
    <p:extLst>
      <p:ext uri="{BB962C8B-B14F-4D97-AF65-F5344CB8AC3E}">
        <p14:creationId xmlns:p14="http://schemas.microsoft.com/office/powerpoint/2010/main" val="362447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B8433C-9775-6142-983F-DB2593950E8F}"/>
              </a:ext>
            </a:extLst>
          </p:cNvPr>
          <p:cNvSpPr>
            <a:spLocks noGrp="1"/>
          </p:cNvSpPr>
          <p:nvPr>
            <p:ph type="title"/>
          </p:nvPr>
        </p:nvSpPr>
        <p:spPr/>
        <p:txBody>
          <a:bodyPr/>
          <a:lstStyle/>
          <a:p>
            <a:r>
              <a:rPr lang="en-US" dirty="0"/>
              <a:t>Speak out</a:t>
            </a:r>
          </a:p>
        </p:txBody>
      </p:sp>
      <p:sp>
        <p:nvSpPr>
          <p:cNvPr id="7" name="Content Placeholder 6">
            <a:extLst>
              <a:ext uri="{FF2B5EF4-FFF2-40B4-BE49-F238E27FC236}">
                <a16:creationId xmlns:a16="http://schemas.microsoft.com/office/drawing/2014/main" id="{0752303B-1AE4-A34B-A108-FEFAB1294F96}"/>
              </a:ext>
            </a:extLst>
          </p:cNvPr>
          <p:cNvSpPr>
            <a:spLocks noGrp="1"/>
          </p:cNvSpPr>
          <p:nvPr>
            <p:ph idx="1"/>
          </p:nvPr>
        </p:nvSpPr>
        <p:spPr>
          <a:xfrm>
            <a:off x="684212" y="1593056"/>
            <a:ext cx="6365007" cy="3816351"/>
          </a:xfrm>
        </p:spPr>
        <p:txBody>
          <a:bodyPr vert="horz" lIns="0" tIns="0" rIns="0" bIns="0" rtlCol="0" anchor="t">
            <a:normAutofit/>
          </a:bodyPr>
          <a:lstStyle/>
          <a:p>
            <a:r>
              <a:rPr lang="en-US" b="1" dirty="0"/>
              <a:t>Think about who you could talk to inside and outside of school:</a:t>
            </a:r>
            <a:endParaRPr lang="en-US" b="1" dirty="0">
              <a:ea typeface="Roboto Slab"/>
            </a:endParaRPr>
          </a:p>
          <a:p>
            <a:pPr marL="342900" indent="-342900">
              <a:buFont typeface="Arial" panose="020B0604020202020204" pitchFamily="34" charset="0"/>
              <a:buChar char="•"/>
            </a:pPr>
            <a:r>
              <a:rPr lang="en-US" dirty="0"/>
              <a:t>Talk to a friend</a:t>
            </a:r>
          </a:p>
          <a:p>
            <a:pPr marL="342900" indent="-342900">
              <a:buFont typeface="Arial" panose="020B0604020202020204" pitchFamily="34" charset="0"/>
              <a:buChar char="•"/>
            </a:pPr>
            <a:r>
              <a:rPr lang="en-US" dirty="0"/>
              <a:t>Call ChildLine/visit online</a:t>
            </a:r>
          </a:p>
          <a:p>
            <a:pPr marL="342900" indent="-342900">
              <a:buFont typeface="Arial" panose="020B0604020202020204" pitchFamily="34" charset="0"/>
              <a:buChar char="•"/>
            </a:pPr>
            <a:r>
              <a:rPr lang="en-US" dirty="0"/>
              <a:t>Speak to a trusted family member</a:t>
            </a:r>
          </a:p>
          <a:p>
            <a:pPr marL="342900" indent="-342900">
              <a:buFont typeface="Arial" panose="020B0604020202020204" pitchFamily="34" charset="0"/>
              <a:buChar char="•"/>
            </a:pPr>
            <a:r>
              <a:rPr lang="en-US" dirty="0"/>
              <a:t>Talk to a teacher/school staff member</a:t>
            </a:r>
          </a:p>
          <a:p>
            <a:pPr marL="342900" indent="-342900">
              <a:buFont typeface="Arial" panose="020B0604020202020204" pitchFamily="34" charset="0"/>
              <a:buChar char="•"/>
            </a:pPr>
            <a:r>
              <a:rPr lang="en-US" dirty="0"/>
              <a:t>Speak to a trusted adult</a:t>
            </a:r>
          </a:p>
          <a:p>
            <a:pPr marL="342900" indent="-342900">
              <a:buFont typeface="Arial" panose="020B0604020202020204" pitchFamily="34" charset="0"/>
              <a:buChar char="•"/>
            </a:pPr>
            <a:r>
              <a:rPr lang="en-US" dirty="0"/>
              <a:t>Speak to a counsellor</a:t>
            </a:r>
          </a:p>
        </p:txBody>
      </p:sp>
      <p:grpSp>
        <p:nvGrpSpPr>
          <p:cNvPr id="12" name="Group 11">
            <a:extLst>
              <a:ext uri="{FF2B5EF4-FFF2-40B4-BE49-F238E27FC236}">
                <a16:creationId xmlns:a16="http://schemas.microsoft.com/office/drawing/2014/main" id="{429D9483-7E39-7721-EA82-D1F04400C334}"/>
              </a:ext>
            </a:extLst>
          </p:cNvPr>
          <p:cNvGrpSpPr/>
          <p:nvPr/>
        </p:nvGrpSpPr>
        <p:grpSpPr>
          <a:xfrm>
            <a:off x="489072" y="4725214"/>
            <a:ext cx="8444061" cy="1833802"/>
            <a:chOff x="489072" y="4725214"/>
            <a:chExt cx="8444061" cy="1833802"/>
          </a:xfrm>
        </p:grpSpPr>
        <p:grpSp>
          <p:nvGrpSpPr>
            <p:cNvPr id="2" name="Group 1">
              <a:extLst>
                <a:ext uri="{FF2B5EF4-FFF2-40B4-BE49-F238E27FC236}">
                  <a16:creationId xmlns:a16="http://schemas.microsoft.com/office/drawing/2014/main" id="{21D26268-0B22-D006-B58C-93192A3A4E2A}"/>
                </a:ext>
              </a:extLst>
            </p:cNvPr>
            <p:cNvGrpSpPr/>
            <p:nvPr/>
          </p:nvGrpSpPr>
          <p:grpSpPr>
            <a:xfrm>
              <a:off x="651818" y="4725214"/>
              <a:ext cx="8281315" cy="1626520"/>
              <a:chOff x="572173" y="4894483"/>
              <a:chExt cx="8281315" cy="1626520"/>
            </a:xfrm>
          </p:grpSpPr>
          <p:sp>
            <p:nvSpPr>
              <p:cNvPr id="24" name="Rectangle 23">
                <a:extLst>
                  <a:ext uri="{FF2B5EF4-FFF2-40B4-BE49-F238E27FC236}">
                    <a16:creationId xmlns:a16="http://schemas.microsoft.com/office/drawing/2014/main" id="{41AAE128-FCAE-30AC-5DE7-3FB62FD9FF84}"/>
                  </a:ext>
                </a:extLst>
              </p:cNvPr>
              <p:cNvSpPr/>
              <p:nvPr/>
            </p:nvSpPr>
            <p:spPr>
              <a:xfrm>
                <a:off x="669925" y="4894483"/>
                <a:ext cx="8183563" cy="1626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Content Placeholder 2">
                <a:extLst>
                  <a:ext uri="{FF2B5EF4-FFF2-40B4-BE49-F238E27FC236}">
                    <a16:creationId xmlns:a16="http://schemas.microsoft.com/office/drawing/2014/main" id="{DF58AB7F-9AE8-034A-BED2-295D68E7FA33}"/>
                  </a:ext>
                </a:extLst>
              </p:cNvPr>
              <p:cNvSpPr txBox="1">
                <a:spLocks/>
              </p:cNvSpPr>
              <p:nvPr/>
            </p:nvSpPr>
            <p:spPr>
              <a:xfrm>
                <a:off x="606303" y="5087174"/>
                <a:ext cx="7768908" cy="732591"/>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Remember, if difficulties are causing distress or interfering with daily life, it’s important to </a:t>
                </a:r>
                <a:r>
                  <a:rPr lang="en-US" dirty="0">
                    <a:solidFill>
                      <a:srgbClr val="EF811B"/>
                    </a:solidFill>
                  </a:rPr>
                  <a:t>SEEK HELP</a:t>
                </a:r>
                <a:r>
                  <a:rPr lang="en-US" dirty="0"/>
                  <a:t>.</a:t>
                </a:r>
              </a:p>
            </p:txBody>
          </p:sp>
          <p:pic>
            <p:nvPicPr>
              <p:cNvPr id="5" name="Picture 2">
                <a:extLst>
                  <a:ext uri="{FF2B5EF4-FFF2-40B4-BE49-F238E27FC236}">
                    <a16:creationId xmlns:a16="http://schemas.microsoft.com/office/drawing/2014/main" id="{A4115315-CB7C-2B4E-9F4B-6BE5D3F962E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16504" y="5961741"/>
                <a:ext cx="1253328" cy="524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hlinkClick r:id="rId4"/>
                <a:extLst>
                  <a:ext uri="{FF2B5EF4-FFF2-40B4-BE49-F238E27FC236}">
                    <a16:creationId xmlns:a16="http://schemas.microsoft.com/office/drawing/2014/main" id="{BDD34B5A-8A2B-684A-872C-BF565E76C0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00922" y="5915862"/>
                <a:ext cx="1164286" cy="600095"/>
              </a:xfrm>
              <a:prstGeom prst="rect">
                <a:avLst/>
              </a:prstGeom>
            </p:spPr>
          </p:pic>
          <p:pic>
            <p:nvPicPr>
              <p:cNvPr id="9" name="Picture 3" descr="Diagram&#10;&#10;Description automatically generated">
                <a:extLst>
                  <a:ext uri="{FF2B5EF4-FFF2-40B4-BE49-F238E27FC236}">
                    <a16:creationId xmlns:a16="http://schemas.microsoft.com/office/drawing/2014/main" id="{C5F2BFB1-81C2-E94A-9F9A-12477B74CB7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2173" y="5910985"/>
                <a:ext cx="1446249" cy="608086"/>
              </a:xfrm>
              <a:prstGeom prst="rect">
                <a:avLst/>
              </a:prstGeom>
            </p:spPr>
          </p:pic>
          <p:pic>
            <p:nvPicPr>
              <p:cNvPr id="10" name="Picture 7" descr="Text&#10;&#10;Description automatically generated">
                <a:extLst>
                  <a:ext uri="{FF2B5EF4-FFF2-40B4-BE49-F238E27FC236}">
                    <a16:creationId xmlns:a16="http://schemas.microsoft.com/office/drawing/2014/main" id="{12D0E720-BAEE-8C4D-966A-031CA207C68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07534" y="5943875"/>
                <a:ext cx="1563343" cy="554201"/>
              </a:xfrm>
              <a:prstGeom prst="rect">
                <a:avLst/>
              </a:prstGeom>
            </p:spPr>
          </p:pic>
          <p:pic>
            <p:nvPicPr>
              <p:cNvPr id="11" name="Picture 9">
                <a:extLst>
                  <a:ext uri="{FF2B5EF4-FFF2-40B4-BE49-F238E27FC236}">
                    <a16:creationId xmlns:a16="http://schemas.microsoft.com/office/drawing/2014/main" id="{1C8A538B-AFFF-644B-837D-C5A71F05291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86494" y="5991958"/>
                <a:ext cx="1563343" cy="475427"/>
              </a:xfrm>
              <a:prstGeom prst="rect">
                <a:avLst/>
              </a:prstGeom>
            </p:spPr>
          </p:pic>
        </p:grpSp>
        <p:pic>
          <p:nvPicPr>
            <p:cNvPr id="3" name="Graphic 2">
              <a:extLst>
                <a:ext uri="{FF2B5EF4-FFF2-40B4-BE49-F238E27FC236}">
                  <a16:creationId xmlns:a16="http://schemas.microsoft.com/office/drawing/2014/main" id="{776C3D97-45BC-DAB8-3830-7736BA196DE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9072" y="4741976"/>
              <a:ext cx="8317476" cy="1817040"/>
            </a:xfrm>
            <a:prstGeom prst="rect">
              <a:avLst/>
            </a:prstGeom>
          </p:spPr>
        </p:pic>
      </p:grpSp>
    </p:spTree>
    <p:extLst>
      <p:ext uri="{BB962C8B-B14F-4D97-AF65-F5344CB8AC3E}">
        <p14:creationId xmlns:p14="http://schemas.microsoft.com/office/powerpoint/2010/main" val="1771118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0A9C-B518-6742-9BE9-EC014A414ABF}"/>
              </a:ext>
            </a:extLst>
          </p:cNvPr>
          <p:cNvSpPr>
            <a:spLocks noGrp="1"/>
          </p:cNvSpPr>
          <p:nvPr>
            <p:ph type="title"/>
          </p:nvPr>
        </p:nvSpPr>
        <p:spPr/>
        <p:txBody>
          <a:bodyPr/>
          <a:lstStyle/>
          <a:p>
            <a:r>
              <a:rPr lang="en-US" dirty="0"/>
              <a:t>Supporting a friend</a:t>
            </a:r>
          </a:p>
        </p:txBody>
      </p:sp>
      <p:sp>
        <p:nvSpPr>
          <p:cNvPr id="3" name="Content Placeholder 2">
            <a:extLst>
              <a:ext uri="{FF2B5EF4-FFF2-40B4-BE49-F238E27FC236}">
                <a16:creationId xmlns:a16="http://schemas.microsoft.com/office/drawing/2014/main" id="{BE34B69A-4404-4846-8765-84F5397E0F96}"/>
              </a:ext>
            </a:extLst>
          </p:cNvPr>
          <p:cNvSpPr>
            <a:spLocks noGrp="1"/>
          </p:cNvSpPr>
          <p:nvPr>
            <p:ph idx="1"/>
          </p:nvPr>
        </p:nvSpPr>
        <p:spPr>
          <a:xfrm>
            <a:off x="684212" y="1698561"/>
            <a:ext cx="5775693" cy="4099815"/>
          </a:xfrm>
        </p:spPr>
        <p:txBody>
          <a:bodyPr vert="horz" lIns="0" tIns="0" rIns="0" bIns="0" rtlCol="0" anchor="t">
            <a:normAutofit fontScale="92500"/>
          </a:bodyPr>
          <a:lstStyle/>
          <a:p>
            <a:pPr>
              <a:buFont typeface="Arial,Sans-Serif" panose="020B0604020202020204" pitchFamily="34" charset="0"/>
              <a:buChar char="•"/>
            </a:pPr>
            <a:endParaRPr lang="en-GB" sz="2400" dirty="0">
              <a:cs typeface="Roboto Slab"/>
            </a:endParaRPr>
          </a:p>
          <a:p>
            <a:r>
              <a:rPr lang="en-GB" sz="2400" dirty="0">
                <a:ea typeface="Roboto Slab"/>
              </a:rPr>
              <a:t>•</a:t>
            </a:r>
            <a:r>
              <a:rPr lang="en-GB" sz="2400" dirty="0">
                <a:latin typeface="Roboto Slab"/>
                <a:ea typeface="Roboto Slab"/>
              </a:rPr>
              <a:t>Listen</a:t>
            </a:r>
            <a:r>
              <a:rPr lang="en-GB" sz="2400" dirty="0">
                <a:ea typeface="Roboto Slab"/>
              </a:rPr>
              <a:t> </a:t>
            </a:r>
            <a:endParaRPr lang="en-GB" sz="2400" dirty="0">
              <a:cs typeface="Roboto Slab"/>
            </a:endParaRPr>
          </a:p>
          <a:p>
            <a:r>
              <a:rPr lang="en-GB" sz="2400" dirty="0">
                <a:ea typeface="Roboto Slab"/>
              </a:rPr>
              <a:t>•Try</a:t>
            </a:r>
            <a:r>
              <a:rPr lang="en-GB" sz="2400" dirty="0">
                <a:latin typeface="Roboto Slab"/>
                <a:ea typeface="Roboto Slab"/>
              </a:rPr>
              <a:t> to understand</a:t>
            </a:r>
            <a:r>
              <a:rPr lang="en-GB" sz="2400" dirty="0">
                <a:ea typeface="Roboto Slab"/>
              </a:rPr>
              <a:t> their point of view</a:t>
            </a:r>
            <a:endParaRPr lang="en-GB" sz="2400" dirty="0">
              <a:cs typeface="Roboto Slab"/>
            </a:endParaRPr>
          </a:p>
          <a:p>
            <a:r>
              <a:rPr lang="en-GB" sz="2400" dirty="0">
                <a:ea typeface="Roboto Slab"/>
              </a:rPr>
              <a:t>•Try not to judge </a:t>
            </a:r>
            <a:endParaRPr lang="en-GB" sz="2400" dirty="0">
              <a:cs typeface="Roboto Slab"/>
            </a:endParaRPr>
          </a:p>
          <a:p>
            <a:r>
              <a:rPr lang="en-GB" sz="2400" dirty="0">
                <a:ea typeface="Roboto Slab"/>
              </a:rPr>
              <a:t>•</a:t>
            </a:r>
            <a:r>
              <a:rPr lang="en-GB" sz="2400" dirty="0">
                <a:latin typeface="Roboto Slab"/>
                <a:ea typeface="Roboto Slab"/>
              </a:rPr>
              <a:t>Encourage a friend to seek help</a:t>
            </a:r>
            <a:r>
              <a:rPr lang="en-GB" sz="2400" dirty="0">
                <a:ea typeface="Roboto Slab"/>
              </a:rPr>
              <a:t> if needed</a:t>
            </a:r>
            <a:endParaRPr lang="en-GB" sz="2400" dirty="0">
              <a:cs typeface="Roboto Slab"/>
            </a:endParaRPr>
          </a:p>
          <a:p>
            <a:r>
              <a:rPr lang="en-GB" sz="2400" dirty="0">
                <a:ea typeface="Roboto Slab"/>
              </a:rPr>
              <a:t>•If you feel comfortable go </a:t>
            </a:r>
            <a:r>
              <a:rPr lang="en-GB" sz="2400" dirty="0">
                <a:latin typeface="Roboto Slab"/>
                <a:ea typeface="Roboto Slab"/>
              </a:rPr>
              <a:t>with them if they are worried/unsure</a:t>
            </a:r>
            <a:endParaRPr lang="en-GB" sz="2400">
              <a:ea typeface="Roboto Slab"/>
              <a:cs typeface="Roboto Slab"/>
            </a:endParaRPr>
          </a:p>
          <a:p>
            <a:r>
              <a:rPr lang="en-GB" sz="2400" dirty="0">
                <a:ea typeface="Roboto Slab"/>
              </a:rPr>
              <a:t>•If you are worried, share this with </a:t>
            </a:r>
            <a:r>
              <a:rPr lang="en-GB" sz="2400" dirty="0">
                <a:latin typeface="Roboto Slab"/>
                <a:ea typeface="Roboto Slab"/>
              </a:rPr>
              <a:t>a trusted adult </a:t>
            </a:r>
            <a:endParaRPr lang="en-GB" sz="2400">
              <a:ea typeface="Roboto Slab"/>
              <a:cs typeface="Roboto Slab"/>
            </a:endParaRPr>
          </a:p>
          <a:p>
            <a:r>
              <a:rPr lang="en-GB" sz="2400" dirty="0">
                <a:ea typeface="Roboto Slab"/>
              </a:rPr>
              <a:t>•</a:t>
            </a:r>
            <a:r>
              <a:rPr lang="en-GB" sz="2400" dirty="0">
                <a:latin typeface="Roboto Slab"/>
                <a:ea typeface="Roboto Slab"/>
              </a:rPr>
              <a:t>Check in with </a:t>
            </a:r>
            <a:r>
              <a:rPr lang="en-GB" sz="2400" dirty="0">
                <a:ea typeface="Roboto Slab"/>
              </a:rPr>
              <a:t>your </a:t>
            </a:r>
            <a:r>
              <a:rPr lang="en-GB" sz="2400" dirty="0">
                <a:latin typeface="Roboto Slab"/>
                <a:ea typeface="Roboto Slab"/>
              </a:rPr>
              <a:t>friend</a:t>
            </a:r>
            <a:r>
              <a:rPr lang="en-GB" dirty="0">
                <a:ea typeface="Roboto Slab"/>
              </a:rPr>
              <a:t> </a:t>
            </a:r>
            <a:endParaRPr lang="en-GB" dirty="0">
              <a:cs typeface="Roboto Slab"/>
            </a:endParaRPr>
          </a:p>
          <a:p>
            <a:pPr marL="342900" indent="-342900">
              <a:buFont typeface="Arial" panose="020B0604020202020204" pitchFamily="34" charset="0"/>
              <a:buChar char="•"/>
            </a:pPr>
            <a:endParaRPr lang="en-GB"/>
          </a:p>
        </p:txBody>
      </p:sp>
    </p:spTree>
    <p:extLst>
      <p:ext uri="{BB962C8B-B14F-4D97-AF65-F5344CB8AC3E}">
        <p14:creationId xmlns:p14="http://schemas.microsoft.com/office/powerpoint/2010/main" val="428928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BC5B597C-4157-A13B-6925-D89682861114}"/>
              </a:ext>
            </a:extLst>
          </p:cNvPr>
          <p:cNvGrpSpPr/>
          <p:nvPr/>
        </p:nvGrpSpPr>
        <p:grpSpPr>
          <a:xfrm>
            <a:off x="531602" y="5648455"/>
            <a:ext cx="5726306" cy="758785"/>
            <a:chOff x="448786" y="4805752"/>
            <a:chExt cx="8246428" cy="1849689"/>
          </a:xfrm>
        </p:grpSpPr>
        <p:sp>
          <p:nvSpPr>
            <p:cNvPr id="34" name="Rectangle 33">
              <a:extLst>
                <a:ext uri="{FF2B5EF4-FFF2-40B4-BE49-F238E27FC236}">
                  <a16:creationId xmlns:a16="http://schemas.microsoft.com/office/drawing/2014/main" id="{DF27BD55-4655-6A93-58EB-6BEF91D77F9C}"/>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descr="A picture containing text&#10;&#10;Description automatically generated">
              <a:extLst>
                <a:ext uri="{FF2B5EF4-FFF2-40B4-BE49-F238E27FC236}">
                  <a16:creationId xmlns:a16="http://schemas.microsoft.com/office/drawing/2014/main" id="{AE23ABB0-692F-F60D-47B6-AB9C7C106E18}"/>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17" name="Group 16">
            <a:extLst>
              <a:ext uri="{FF2B5EF4-FFF2-40B4-BE49-F238E27FC236}">
                <a16:creationId xmlns:a16="http://schemas.microsoft.com/office/drawing/2014/main" id="{B84A13D5-BFCD-0674-20FE-F118ABA6E17E}"/>
              </a:ext>
            </a:extLst>
          </p:cNvPr>
          <p:cNvGrpSpPr/>
          <p:nvPr/>
        </p:nvGrpSpPr>
        <p:grpSpPr>
          <a:xfrm>
            <a:off x="531602" y="4761517"/>
            <a:ext cx="5726306" cy="758785"/>
            <a:chOff x="448786" y="4805752"/>
            <a:chExt cx="8246428" cy="1849689"/>
          </a:xfrm>
        </p:grpSpPr>
        <p:sp>
          <p:nvSpPr>
            <p:cNvPr id="18" name="Rectangle 17">
              <a:extLst>
                <a:ext uri="{FF2B5EF4-FFF2-40B4-BE49-F238E27FC236}">
                  <a16:creationId xmlns:a16="http://schemas.microsoft.com/office/drawing/2014/main" id="{F1F627E0-C846-CF1F-825D-6973B3159B71}"/>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icture containing text&#10;&#10;Description automatically generated">
              <a:extLst>
                <a:ext uri="{FF2B5EF4-FFF2-40B4-BE49-F238E27FC236}">
                  <a16:creationId xmlns:a16="http://schemas.microsoft.com/office/drawing/2014/main" id="{9705360C-AE28-5039-268D-142F598F87F8}"/>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2" name="Group 1">
            <a:extLst>
              <a:ext uri="{FF2B5EF4-FFF2-40B4-BE49-F238E27FC236}">
                <a16:creationId xmlns:a16="http://schemas.microsoft.com/office/drawing/2014/main" id="{127DEF6D-B56C-897D-941E-52B70C89EAF7}"/>
              </a:ext>
            </a:extLst>
          </p:cNvPr>
          <p:cNvGrpSpPr/>
          <p:nvPr/>
        </p:nvGrpSpPr>
        <p:grpSpPr>
          <a:xfrm>
            <a:off x="512748" y="1721224"/>
            <a:ext cx="5726306" cy="868497"/>
            <a:chOff x="448786" y="4805752"/>
            <a:chExt cx="8246428" cy="1849689"/>
          </a:xfrm>
        </p:grpSpPr>
        <p:sp>
          <p:nvSpPr>
            <p:cNvPr id="4" name="Rectangle 3">
              <a:extLst>
                <a:ext uri="{FF2B5EF4-FFF2-40B4-BE49-F238E27FC236}">
                  <a16:creationId xmlns:a16="http://schemas.microsoft.com/office/drawing/2014/main" id="{9A2B761E-CCAC-5BA7-D398-ED2885339A16}"/>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text&#10;&#10;Description automatically generated">
              <a:extLst>
                <a:ext uri="{FF2B5EF4-FFF2-40B4-BE49-F238E27FC236}">
                  <a16:creationId xmlns:a16="http://schemas.microsoft.com/office/drawing/2014/main" id="{96901A37-5A8F-3591-65C9-23809EC9C09A}"/>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8" name="Group 7">
            <a:extLst>
              <a:ext uri="{FF2B5EF4-FFF2-40B4-BE49-F238E27FC236}">
                <a16:creationId xmlns:a16="http://schemas.microsoft.com/office/drawing/2014/main" id="{A8C2421F-5D0E-EF24-CF21-7636493F559B}"/>
              </a:ext>
            </a:extLst>
          </p:cNvPr>
          <p:cNvGrpSpPr/>
          <p:nvPr/>
        </p:nvGrpSpPr>
        <p:grpSpPr>
          <a:xfrm>
            <a:off x="509475" y="2673803"/>
            <a:ext cx="5726306" cy="798556"/>
            <a:chOff x="448786" y="4805752"/>
            <a:chExt cx="8246428" cy="1849689"/>
          </a:xfrm>
        </p:grpSpPr>
        <p:sp>
          <p:nvSpPr>
            <p:cNvPr id="9" name="Rectangle 8">
              <a:extLst>
                <a:ext uri="{FF2B5EF4-FFF2-40B4-BE49-F238E27FC236}">
                  <a16:creationId xmlns:a16="http://schemas.microsoft.com/office/drawing/2014/main" id="{1685708A-2BD9-8014-D836-622AC5C445EA}"/>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text&#10;&#10;Description automatically generated">
              <a:extLst>
                <a:ext uri="{FF2B5EF4-FFF2-40B4-BE49-F238E27FC236}">
                  <a16:creationId xmlns:a16="http://schemas.microsoft.com/office/drawing/2014/main" id="{AD8F7033-C90A-F2C6-31A6-8C9B7F8B7220}"/>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11" name="Group 10">
            <a:extLst>
              <a:ext uri="{FF2B5EF4-FFF2-40B4-BE49-F238E27FC236}">
                <a16:creationId xmlns:a16="http://schemas.microsoft.com/office/drawing/2014/main" id="{67B35940-34BB-0314-4760-811E433BD54C}"/>
              </a:ext>
            </a:extLst>
          </p:cNvPr>
          <p:cNvGrpSpPr/>
          <p:nvPr/>
        </p:nvGrpSpPr>
        <p:grpSpPr>
          <a:xfrm>
            <a:off x="542506" y="3522387"/>
            <a:ext cx="5726306" cy="1131733"/>
            <a:chOff x="448786" y="4805752"/>
            <a:chExt cx="8246428" cy="1849689"/>
          </a:xfrm>
        </p:grpSpPr>
        <p:sp>
          <p:nvSpPr>
            <p:cNvPr id="12" name="Rectangle 11">
              <a:extLst>
                <a:ext uri="{FF2B5EF4-FFF2-40B4-BE49-F238E27FC236}">
                  <a16:creationId xmlns:a16="http://schemas.microsoft.com/office/drawing/2014/main" id="{B500561A-D744-0C70-FB40-1B3C86D7C36C}"/>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text&#10;&#10;Description automatically generated">
              <a:extLst>
                <a:ext uri="{FF2B5EF4-FFF2-40B4-BE49-F238E27FC236}">
                  <a16:creationId xmlns:a16="http://schemas.microsoft.com/office/drawing/2014/main" id="{C71A2839-29E5-9CB9-A06E-9814D3CD9693}"/>
                </a:ext>
              </a:extLst>
            </p:cNvPr>
            <p:cNvPicPr>
              <a:picLocks noChangeAspect="1"/>
            </p:cNvPicPr>
            <p:nvPr/>
          </p:nvPicPr>
          <p:blipFill>
            <a:blip r:embed="rId2"/>
            <a:stretch>
              <a:fillRect/>
            </a:stretch>
          </p:blipFill>
          <p:spPr>
            <a:xfrm>
              <a:off x="512518" y="4805752"/>
              <a:ext cx="8182696" cy="1849689"/>
            </a:xfrm>
            <a:prstGeom prst="rect">
              <a:avLst/>
            </a:prstGeom>
          </p:spPr>
        </p:pic>
      </p:grpSp>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dirty="0"/>
              <a:t>Am I able to</a:t>
            </a:r>
            <a:r>
              <a:rPr lang="en-GB" sz="3500" dirty="0">
                <a:solidFill>
                  <a:srgbClr val="005E84"/>
                </a:solidFill>
              </a:rPr>
              <a:t>?</a:t>
            </a:r>
          </a:p>
        </p:txBody>
      </p:sp>
      <p:sp>
        <p:nvSpPr>
          <p:cNvPr id="28" name="Content Placeholder 4">
            <a:extLst>
              <a:ext uri="{FF2B5EF4-FFF2-40B4-BE49-F238E27FC236}">
                <a16:creationId xmlns:a16="http://schemas.microsoft.com/office/drawing/2014/main" id="{BBBD793E-5218-9571-6CFE-851C11B85E1C}"/>
              </a:ext>
            </a:extLst>
          </p:cNvPr>
          <p:cNvSpPr txBox="1">
            <a:spLocks/>
          </p:cNvSpPr>
          <p:nvPr/>
        </p:nvSpPr>
        <p:spPr>
          <a:xfrm>
            <a:off x="684213" y="2750425"/>
            <a:ext cx="5529589" cy="756001"/>
          </a:xfrm>
          <a:prstGeom prst="rect">
            <a:avLst/>
          </a:prstGeom>
        </p:spPr>
        <p:txBody>
          <a:bodyPr vert="horz" lIns="0" tIns="0" rIns="0" bIns="0" rtlCol="0">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000" b="1" dirty="0">
                <a:latin typeface="Roboto Slab" pitchFamily="2" charset="0"/>
              </a:rPr>
              <a:t>UNDERSTAND</a:t>
            </a:r>
            <a:r>
              <a:rPr lang="en-GB" sz="2000" dirty="0">
                <a:latin typeface="Roboto Slab" pitchFamily="2" charset="0"/>
              </a:rPr>
              <a:t> what safety seeking behaviours are</a:t>
            </a:r>
          </a:p>
        </p:txBody>
      </p:sp>
      <p:sp>
        <p:nvSpPr>
          <p:cNvPr id="29" name="Content Placeholder 4">
            <a:extLst>
              <a:ext uri="{FF2B5EF4-FFF2-40B4-BE49-F238E27FC236}">
                <a16:creationId xmlns:a16="http://schemas.microsoft.com/office/drawing/2014/main" id="{598747D5-39C5-CA7E-0975-8F47BDA3E7F8}"/>
              </a:ext>
            </a:extLst>
          </p:cNvPr>
          <p:cNvSpPr txBox="1">
            <a:spLocks/>
          </p:cNvSpPr>
          <p:nvPr/>
        </p:nvSpPr>
        <p:spPr>
          <a:xfrm>
            <a:off x="684209" y="3629785"/>
            <a:ext cx="5427224" cy="113173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000" b="1" dirty="0">
                <a:latin typeface="Roboto Slab" pitchFamily="2" charset="0"/>
              </a:rPr>
              <a:t>CONSIDER</a:t>
            </a:r>
            <a:r>
              <a:rPr lang="en-GB" sz="2000" dirty="0">
                <a:latin typeface="Roboto Slab" pitchFamily="2" charset="0"/>
              </a:rPr>
              <a:t> how feeling anxious about social situations can be influenced by these behaviours</a:t>
            </a:r>
          </a:p>
          <a:p>
            <a:endParaRPr lang="en-GB" sz="2000" b="1" dirty="0"/>
          </a:p>
        </p:txBody>
      </p:sp>
      <p:sp>
        <p:nvSpPr>
          <p:cNvPr id="30" name="Content Placeholder 4">
            <a:extLst>
              <a:ext uri="{FF2B5EF4-FFF2-40B4-BE49-F238E27FC236}">
                <a16:creationId xmlns:a16="http://schemas.microsoft.com/office/drawing/2014/main" id="{30AF159C-2263-FFA5-F21E-B3152E4B19B3}"/>
              </a:ext>
            </a:extLst>
          </p:cNvPr>
          <p:cNvSpPr>
            <a:spLocks noGrp="1"/>
          </p:cNvSpPr>
          <p:nvPr>
            <p:ph idx="1"/>
          </p:nvPr>
        </p:nvSpPr>
        <p:spPr>
          <a:xfrm>
            <a:off x="684209" y="1848060"/>
            <a:ext cx="5529580" cy="572878"/>
          </a:xfrm>
        </p:spPr>
        <p:txBody>
          <a:bodyPr>
            <a:noAutofit/>
          </a:bodyPr>
          <a:lstStyle/>
          <a:p>
            <a:r>
              <a:rPr lang="en-GB" sz="2000" b="1" dirty="0">
                <a:latin typeface="Roboto Slab" pitchFamily="2" charset="0"/>
              </a:rPr>
              <a:t>RECAP</a:t>
            </a:r>
            <a:r>
              <a:rPr lang="en-GB" sz="2000" dirty="0">
                <a:latin typeface="Roboto Slab" pitchFamily="2" charset="0"/>
              </a:rPr>
              <a:t> the three key messages of support from </a:t>
            </a:r>
            <a:r>
              <a:rPr lang="en-GB" sz="2000" dirty="0" err="1">
                <a:latin typeface="Roboto Slab" pitchFamily="2" charset="0"/>
              </a:rPr>
              <a:t>CoRAY</a:t>
            </a:r>
            <a:endParaRPr lang="en-US" sz="2000" dirty="0">
              <a:latin typeface="Roboto Slab" pitchFamily="2" charset="0"/>
            </a:endParaRPr>
          </a:p>
        </p:txBody>
      </p:sp>
      <p:sp>
        <p:nvSpPr>
          <p:cNvPr id="31" name="Content Placeholder 4">
            <a:extLst>
              <a:ext uri="{FF2B5EF4-FFF2-40B4-BE49-F238E27FC236}">
                <a16:creationId xmlns:a16="http://schemas.microsoft.com/office/drawing/2014/main" id="{04E05E34-1DE1-1E10-FDBD-4189A21A1787}"/>
              </a:ext>
            </a:extLst>
          </p:cNvPr>
          <p:cNvSpPr txBox="1">
            <a:spLocks/>
          </p:cNvSpPr>
          <p:nvPr/>
        </p:nvSpPr>
        <p:spPr>
          <a:xfrm>
            <a:off x="684209" y="5723919"/>
            <a:ext cx="5334626" cy="572878"/>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dirty="0">
                <a:ea typeface="Roboto Slab"/>
                <a:cs typeface="Roboto Slab"/>
              </a:rPr>
              <a:t>KNOW</a:t>
            </a:r>
            <a:r>
              <a:rPr lang="en-GB" sz="2000" dirty="0">
                <a:ea typeface="Roboto Slab"/>
                <a:cs typeface="Roboto Slab"/>
              </a:rPr>
              <a:t> how to seek help and support a friend</a:t>
            </a:r>
            <a:endParaRPr lang="en-GB" sz="2000" dirty="0">
              <a:latin typeface="Roboto Slab" pitchFamily="2" charset="0"/>
              <a:cs typeface="Roboto Slab"/>
            </a:endParaRPr>
          </a:p>
        </p:txBody>
      </p:sp>
      <p:sp>
        <p:nvSpPr>
          <p:cNvPr id="32" name="Content Placeholder 4">
            <a:extLst>
              <a:ext uri="{FF2B5EF4-FFF2-40B4-BE49-F238E27FC236}">
                <a16:creationId xmlns:a16="http://schemas.microsoft.com/office/drawing/2014/main" id="{20F0C0AF-BCE4-A398-8E6D-44E7C6299400}"/>
              </a:ext>
            </a:extLst>
          </p:cNvPr>
          <p:cNvSpPr txBox="1">
            <a:spLocks/>
          </p:cNvSpPr>
          <p:nvPr/>
        </p:nvSpPr>
        <p:spPr>
          <a:xfrm>
            <a:off x="735387" y="4857737"/>
            <a:ext cx="5427224" cy="113173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000" b="1" dirty="0">
                <a:latin typeface="Roboto Slab" pitchFamily="2" charset="0"/>
              </a:rPr>
              <a:t>DEVELOP</a:t>
            </a:r>
            <a:r>
              <a:rPr lang="en-GB" sz="2000" dirty="0">
                <a:latin typeface="Roboto Slab" pitchFamily="2" charset="0"/>
              </a:rPr>
              <a:t> healthy coping ideas to avoid safety seeking and encourage fear facing</a:t>
            </a:r>
          </a:p>
          <a:p>
            <a:endParaRPr lang="en-GB" sz="2000" b="1" dirty="0"/>
          </a:p>
        </p:txBody>
      </p:sp>
    </p:spTree>
    <p:extLst>
      <p:ext uri="{BB962C8B-B14F-4D97-AF65-F5344CB8AC3E}">
        <p14:creationId xmlns:p14="http://schemas.microsoft.com/office/powerpoint/2010/main" val="20293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build="p"/>
      <p:bldP spid="31" grpId="0" build="p"/>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331914" y="2958432"/>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dirty="0">
                <a:latin typeface="Brown" pitchFamily="2" charset="0"/>
              </a:rPr>
              <a:t>Any questions?</a:t>
            </a:r>
            <a:endParaRPr lang="en-US" sz="3200" dirty="0">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005E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82172155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9" name="Oval 8">
            <a:extLst>
              <a:ext uri="{FF2B5EF4-FFF2-40B4-BE49-F238E27FC236}">
                <a16:creationId xmlns:a16="http://schemas.microsoft.com/office/drawing/2014/main" id="{A0B77B26-D5EC-1A78-51A1-F9EFC0550803}"/>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0B7F19C-8A3F-6B23-6DDF-052847B6CF95}"/>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1" name="Picture 10" descr="Logo&#10;&#10;Description automatically generated">
            <a:hlinkClick r:id="rId3"/>
            <a:extLst>
              <a:ext uri="{FF2B5EF4-FFF2-40B4-BE49-F238E27FC236}">
                <a16:creationId xmlns:a16="http://schemas.microsoft.com/office/drawing/2014/main" id="{3A53A103-C372-F963-9847-A0614F4C91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4" name="Picture 13" descr="Logo&#10;&#10;Description automatically generated">
            <a:hlinkClick r:id="rId5"/>
            <a:extLst>
              <a:ext uri="{FF2B5EF4-FFF2-40B4-BE49-F238E27FC236}">
                <a16:creationId xmlns:a16="http://schemas.microsoft.com/office/drawing/2014/main" id="{D82D2146-43D9-42D6-A4EF-3D90AF6F129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21" name="Content Placeholder 5">
            <a:extLst>
              <a:ext uri="{FF2B5EF4-FFF2-40B4-BE49-F238E27FC236}">
                <a16:creationId xmlns:a16="http://schemas.microsoft.com/office/drawing/2014/main" id="{D35B667D-F35F-3A46-81CE-DBED7D73E274}"/>
              </a:ext>
            </a:extLst>
          </p:cNvPr>
          <p:cNvSpPr txBox="1">
            <a:spLocks/>
          </p:cNvSpPr>
          <p:nvPr/>
        </p:nvSpPr>
        <p:spPr>
          <a:xfrm>
            <a:off x="699901" y="2420938"/>
            <a:ext cx="4140001" cy="3440216"/>
          </a:xfrm>
          <a:prstGeom prst="rect">
            <a:avLst/>
          </a:prstGeom>
        </p:spPr>
        <p:txBody>
          <a:bodyPr vert="horz" lIns="0" tIns="0" rIns="0" bIns="0" rtlCol="0">
            <a:normAutofit fontScale="92500" lnSpcReduction="2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latin typeface="Roboto Slab" pitchFamily="2" charset="0"/>
              </a:rPr>
              <a:t>The </a:t>
            </a:r>
            <a:r>
              <a:rPr lang="en-GB" sz="2000" dirty="0" err="1">
                <a:latin typeface="Roboto Slab" pitchFamily="2" charset="0"/>
              </a:rPr>
              <a:t>CoRAY</a:t>
            </a:r>
            <a:r>
              <a:rPr lang="en-GB" sz="2000" dirty="0">
                <a:latin typeface="Roboto Slab" pitchFamily="2" charset="0"/>
              </a:rPr>
              <a:t> Project, based at the University of Oxford, worked with young people, researchers and clinicians to develop </a:t>
            </a:r>
            <a:r>
              <a:rPr lang="en-GB" sz="2000" b="1" dirty="0">
                <a:solidFill>
                  <a:srgbClr val="F44B7E"/>
                </a:solidFill>
                <a:latin typeface="Roboto Slab" pitchFamily="2" charset="0"/>
              </a:rPr>
              <a:t>evidence-informed advice</a:t>
            </a:r>
            <a:r>
              <a:rPr lang="en-GB" sz="2000" dirty="0">
                <a:latin typeface="Roboto Slab" pitchFamily="2" charset="0"/>
              </a:rPr>
              <a:t> for dealing with difficult thoughts and feelings young people told us they most wanted support with. </a:t>
            </a:r>
          </a:p>
          <a:p>
            <a:endParaRPr lang="en-GB" sz="2000" dirty="0">
              <a:latin typeface="Roboto Slab" pitchFamily="2" charset="0"/>
            </a:endParaRPr>
          </a:p>
          <a:p>
            <a:r>
              <a:rPr lang="en-GB" sz="2000" dirty="0">
                <a:latin typeface="Roboto Slab" pitchFamily="2" charset="0"/>
              </a:rPr>
              <a:t>The </a:t>
            </a:r>
            <a:r>
              <a:rPr lang="en-GB" sz="2000" dirty="0" err="1">
                <a:latin typeface="Roboto Slab" pitchFamily="2" charset="0"/>
              </a:rPr>
              <a:t>CoRAY</a:t>
            </a:r>
            <a:r>
              <a:rPr lang="en-GB" sz="2000" dirty="0">
                <a:latin typeface="Roboto Slab" pitchFamily="2" charset="0"/>
              </a:rPr>
              <a:t> project is </a:t>
            </a:r>
            <a:r>
              <a:rPr lang="en-GB" sz="2000" b="1" dirty="0">
                <a:solidFill>
                  <a:srgbClr val="F44B7E"/>
                </a:solidFill>
                <a:latin typeface="Roboto Slab" pitchFamily="2" charset="0"/>
              </a:rPr>
              <a:t>working in partnership</a:t>
            </a:r>
            <a:r>
              <a:rPr lang="en-GB" sz="2000" dirty="0">
                <a:latin typeface="Roboto Slab" pitchFamily="2" charset="0"/>
              </a:rPr>
              <a:t> with the Charlie Waller Trust, a mental health charity, to </a:t>
            </a:r>
            <a:r>
              <a:rPr lang="en-GB" sz="2000" b="1" dirty="0">
                <a:solidFill>
                  <a:srgbClr val="F44B7E"/>
                </a:solidFill>
                <a:latin typeface="Roboto Slab" pitchFamily="2" charset="0"/>
              </a:rPr>
              <a:t>develop lessons and resources.</a:t>
            </a:r>
            <a:endParaRPr lang="en-GB" b="1" dirty="0">
              <a:solidFill>
                <a:srgbClr val="F44B7E"/>
              </a:solidFill>
              <a:latin typeface="Roboto Slab" pitchFamily="2" charset="0"/>
            </a:endParaRPr>
          </a:p>
        </p:txBody>
      </p:sp>
      <p:sp>
        <p:nvSpPr>
          <p:cNvPr id="22" name="Title 4">
            <a:extLst>
              <a:ext uri="{FF2B5EF4-FFF2-40B4-BE49-F238E27FC236}">
                <a16:creationId xmlns:a16="http://schemas.microsoft.com/office/drawing/2014/main" id="{F688530E-FCDC-6C48-9333-05560D529611}"/>
              </a:ext>
            </a:extLst>
          </p:cNvPr>
          <p:cNvSpPr txBox="1">
            <a:spLocks/>
          </p:cNvSpPr>
          <p:nvPr/>
        </p:nvSpPr>
        <p:spPr>
          <a:xfrm>
            <a:off x="699901" y="765175"/>
            <a:ext cx="6702816" cy="13445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dirty="0">
                <a:latin typeface="Brown" pitchFamily="2" charset="0"/>
              </a:rPr>
              <a:t>The </a:t>
            </a:r>
            <a:r>
              <a:rPr lang="en-GB" dirty="0" err="1">
                <a:latin typeface="Brown" pitchFamily="2" charset="0"/>
              </a:rPr>
              <a:t>CoRAY</a:t>
            </a:r>
            <a:r>
              <a:rPr lang="en-GB" dirty="0">
                <a:latin typeface="Brown" pitchFamily="2" charset="0"/>
              </a:rPr>
              <a:t> Project with </a:t>
            </a:r>
            <a:br>
              <a:rPr lang="en-GB" dirty="0">
                <a:latin typeface="Brown" pitchFamily="2" charset="0"/>
              </a:rPr>
            </a:br>
            <a:r>
              <a:rPr lang="en-GB" dirty="0">
                <a:latin typeface="Brown" pitchFamily="2" charset="0"/>
              </a:rPr>
              <a:t>the Charlie Waller Trust</a:t>
            </a:r>
          </a:p>
        </p:txBody>
      </p:sp>
    </p:spTree>
    <p:extLst>
      <p:ext uri="{BB962C8B-B14F-4D97-AF65-F5344CB8AC3E}">
        <p14:creationId xmlns:p14="http://schemas.microsoft.com/office/powerpoint/2010/main" val="1764927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3" name="Rectangle 2">
            <a:extLst>
              <a:ext uri="{FF2B5EF4-FFF2-40B4-BE49-F238E27FC236}">
                <a16:creationId xmlns:a16="http://schemas.microsoft.com/office/drawing/2014/main" id="{8198267F-068E-EF46-9594-F1A6714FD583}"/>
              </a:ext>
            </a:extLst>
          </p:cNvPr>
          <p:cNvSpPr/>
          <p:nvPr/>
        </p:nvSpPr>
        <p:spPr>
          <a:xfrm>
            <a:off x="333200" y="3244333"/>
            <a:ext cx="4357583" cy="369332"/>
          </a:xfrm>
          <a:prstGeom prst="rect">
            <a:avLst/>
          </a:prstGeom>
        </p:spPr>
        <p:txBody>
          <a:bodyPr wrap="square">
            <a:spAutoFit/>
          </a:bodyPr>
          <a:lstStyle/>
          <a:p>
            <a:r>
              <a:rPr lang="en-GB">
                <a:solidFill>
                  <a:srgbClr val="000000"/>
                </a:solidFill>
                <a:latin typeface="-webkit-standard"/>
              </a:rPr>
              <a:t> </a:t>
            </a:r>
            <a:endParaRPr lang="en-US"/>
          </a:p>
        </p:txBody>
      </p:sp>
      <p:sp>
        <p:nvSpPr>
          <p:cNvPr id="7" name="Oval 6">
            <a:extLst>
              <a:ext uri="{FF2B5EF4-FFF2-40B4-BE49-F238E27FC236}">
                <a16:creationId xmlns:a16="http://schemas.microsoft.com/office/drawing/2014/main" id="{65201107-BF80-1A75-5E3D-8C930215E8FB}"/>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9493F5-4BF9-0672-E4AB-EE1E0EDA036D}"/>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1" name="Picture 10" descr="Logo&#10;&#10;Description automatically generated">
            <a:hlinkClick r:id="rId3"/>
            <a:extLst>
              <a:ext uri="{FF2B5EF4-FFF2-40B4-BE49-F238E27FC236}">
                <a16:creationId xmlns:a16="http://schemas.microsoft.com/office/drawing/2014/main" id="{6BAC6325-D81F-794C-86A9-A6A9481C1E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2" name="Picture 11" descr="Logo&#10;&#10;Description automatically generated">
            <a:hlinkClick r:id="rId5"/>
            <a:extLst>
              <a:ext uri="{FF2B5EF4-FFF2-40B4-BE49-F238E27FC236}">
                <a16:creationId xmlns:a16="http://schemas.microsoft.com/office/drawing/2014/main" id="{F1BE5E2C-C7FA-4E4D-8F08-214D9C2B52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16" name="Content Placeholder 5">
            <a:extLst>
              <a:ext uri="{FF2B5EF4-FFF2-40B4-BE49-F238E27FC236}">
                <a16:creationId xmlns:a16="http://schemas.microsoft.com/office/drawing/2014/main" id="{33180D4E-79E9-1E4F-9FC0-3D6EA72A1E61}"/>
              </a:ext>
            </a:extLst>
          </p:cNvPr>
          <p:cNvSpPr txBox="1">
            <a:spLocks/>
          </p:cNvSpPr>
          <p:nvPr/>
        </p:nvSpPr>
        <p:spPr>
          <a:xfrm>
            <a:off x="709730" y="2459956"/>
            <a:ext cx="3652369" cy="3632867"/>
          </a:xfrm>
          <a:prstGeom prst="rect">
            <a:avLst/>
          </a:prstGeom>
        </p:spPr>
        <p:txBody>
          <a:bodyPr vert="horz" lIns="0" tIns="0" rIns="0" bIns="0" rtlCol="0" anchor="t">
            <a:normAutofit fontScale="92500"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2400" dirty="0"/>
              <a:t>Managing change and uncertainty</a:t>
            </a:r>
          </a:p>
          <a:p>
            <a:pPr marL="285750" indent="-285750">
              <a:buFont typeface="Arial" panose="020B0604020202020204" pitchFamily="34" charset="0"/>
              <a:buChar char="•"/>
            </a:pPr>
            <a:r>
              <a:rPr lang="en-GB" sz="2400" dirty="0">
                <a:ea typeface="Roboto Slab"/>
              </a:rPr>
              <a:t>Feeling lonely, isolated and disconnected</a:t>
            </a:r>
            <a:endParaRPr lang="en-GB" sz="2400" dirty="0">
              <a:ea typeface="Roboto Slab"/>
              <a:cs typeface="Roboto Slab"/>
            </a:endParaRPr>
          </a:p>
          <a:p>
            <a:pPr marL="285750" indent="-285750">
              <a:buFont typeface="Arial" panose="020B0604020202020204" pitchFamily="34" charset="0"/>
              <a:buChar char="•"/>
            </a:pPr>
            <a:r>
              <a:rPr lang="en-GB" sz="2400" dirty="0"/>
              <a:t>Feeling bored, flat and unmotivated</a:t>
            </a:r>
          </a:p>
          <a:p>
            <a:pPr marL="285750" indent="-285750">
              <a:buFont typeface="Arial" panose="020B0604020202020204" pitchFamily="34" charset="0"/>
              <a:buChar char="•"/>
            </a:pPr>
            <a:r>
              <a:rPr lang="en-GB" sz="2400" dirty="0"/>
              <a:t>Seeking help for mental health </a:t>
            </a:r>
          </a:p>
          <a:p>
            <a:pPr marL="285750" indent="-285750">
              <a:buFont typeface="Arial" panose="020B0604020202020204" pitchFamily="34" charset="0"/>
              <a:buChar char="•"/>
            </a:pPr>
            <a:r>
              <a:rPr lang="en-GB" sz="2400" b="1" dirty="0">
                <a:solidFill>
                  <a:srgbClr val="F44B7E"/>
                </a:solidFill>
                <a:ea typeface="Roboto Slab"/>
              </a:rPr>
              <a:t>Feeling anxious about social situations</a:t>
            </a:r>
            <a:endParaRPr lang="en-GB" sz="2400" b="1" dirty="0">
              <a:solidFill>
                <a:srgbClr val="F44B7E"/>
              </a:solidFill>
              <a:ea typeface="Roboto Slab"/>
              <a:cs typeface="Roboto Slab"/>
            </a:endParaRPr>
          </a:p>
          <a:p>
            <a:endParaRPr lang="en-GB" dirty="0"/>
          </a:p>
        </p:txBody>
      </p:sp>
      <p:sp>
        <p:nvSpPr>
          <p:cNvPr id="17" name="Title 4">
            <a:extLst>
              <a:ext uri="{FF2B5EF4-FFF2-40B4-BE49-F238E27FC236}">
                <a16:creationId xmlns:a16="http://schemas.microsoft.com/office/drawing/2014/main" id="{77DB28D0-8948-9A4B-B95A-CD09E9007C81}"/>
              </a:ext>
            </a:extLst>
          </p:cNvPr>
          <p:cNvSpPr txBox="1">
            <a:spLocks/>
          </p:cNvSpPr>
          <p:nvPr/>
        </p:nvSpPr>
        <p:spPr>
          <a:xfrm>
            <a:off x="684213" y="765175"/>
            <a:ext cx="6702816" cy="136045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dirty="0">
                <a:latin typeface="Brown" pitchFamily="2" charset="0"/>
              </a:rPr>
              <a:t>The </a:t>
            </a:r>
            <a:r>
              <a:rPr lang="en-GB" dirty="0" err="1">
                <a:latin typeface="Brown" pitchFamily="2" charset="0"/>
              </a:rPr>
              <a:t>CoRAY</a:t>
            </a:r>
            <a:r>
              <a:rPr lang="en-GB" dirty="0">
                <a:latin typeface="Brown" pitchFamily="2" charset="0"/>
              </a:rPr>
              <a:t> Project with </a:t>
            </a:r>
            <a:br>
              <a:rPr lang="en-GB" dirty="0">
                <a:latin typeface="Brown" pitchFamily="2" charset="0"/>
              </a:rPr>
            </a:br>
            <a:r>
              <a:rPr lang="en-GB" dirty="0">
                <a:latin typeface="Brown" pitchFamily="2" charset="0"/>
              </a:rPr>
              <a:t>the Charlie Waller Trust</a:t>
            </a:r>
          </a:p>
        </p:txBody>
      </p:sp>
    </p:spTree>
    <p:extLst>
      <p:ext uri="{BB962C8B-B14F-4D97-AF65-F5344CB8AC3E}">
        <p14:creationId xmlns:p14="http://schemas.microsoft.com/office/powerpoint/2010/main" val="2701353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a:extLst>
              <a:ext uri="{FF2B5EF4-FFF2-40B4-BE49-F238E27FC236}">
                <a16:creationId xmlns:a16="http://schemas.microsoft.com/office/drawing/2014/main" id="{250EB1E8-9A84-8570-DAA4-1469F3BB57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185" y="5330727"/>
            <a:ext cx="5670962" cy="817207"/>
          </a:xfrm>
          <a:prstGeom prst="rect">
            <a:avLst/>
          </a:prstGeom>
        </p:spPr>
      </p:pic>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dirty="0">
                <a:solidFill>
                  <a:srgbClr val="005E84"/>
                </a:solidFill>
                <a:latin typeface="Brown" pitchFamily="2" charset="0"/>
              </a:rPr>
              <a:t>Learning outcomes</a:t>
            </a:r>
          </a:p>
        </p:txBody>
      </p:sp>
      <p:pic>
        <p:nvPicPr>
          <p:cNvPr id="8" name="Graphic 7">
            <a:extLst>
              <a:ext uri="{FF2B5EF4-FFF2-40B4-BE49-F238E27FC236}">
                <a16:creationId xmlns:a16="http://schemas.microsoft.com/office/drawing/2014/main" id="{C24E0B9A-8385-EB8F-9EBA-520626A267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3220" y="1699532"/>
            <a:ext cx="5688012" cy="897089"/>
          </a:xfrm>
          <a:prstGeom prst="rect">
            <a:avLst/>
          </a:prstGeom>
        </p:spPr>
      </p:pic>
      <p:pic>
        <p:nvPicPr>
          <p:cNvPr id="10" name="Graphic 9">
            <a:extLst>
              <a:ext uri="{FF2B5EF4-FFF2-40B4-BE49-F238E27FC236}">
                <a16:creationId xmlns:a16="http://schemas.microsoft.com/office/drawing/2014/main" id="{FF0CC9A7-E419-B1D0-390C-02C4EC0747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42839" y="2681757"/>
            <a:ext cx="5688013" cy="754563"/>
          </a:xfrm>
          <a:prstGeom prst="rect">
            <a:avLst/>
          </a:prstGeom>
        </p:spPr>
      </p:pic>
      <p:pic>
        <p:nvPicPr>
          <p:cNvPr id="11" name="Graphic 10">
            <a:extLst>
              <a:ext uri="{FF2B5EF4-FFF2-40B4-BE49-F238E27FC236}">
                <a16:creationId xmlns:a16="http://schemas.microsoft.com/office/drawing/2014/main" id="{D8B654E6-0BAF-7083-3642-EFEF8D2D4F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8134" y="4513520"/>
            <a:ext cx="5688013" cy="817207"/>
          </a:xfrm>
          <a:prstGeom prst="rect">
            <a:avLst/>
          </a:prstGeom>
        </p:spPr>
      </p:pic>
      <p:sp>
        <p:nvSpPr>
          <p:cNvPr id="17" name="Content Placeholder 4">
            <a:extLst>
              <a:ext uri="{FF2B5EF4-FFF2-40B4-BE49-F238E27FC236}">
                <a16:creationId xmlns:a16="http://schemas.microsoft.com/office/drawing/2014/main" id="{A24926D8-5AB0-06B9-7A1E-04AB4E95987B}"/>
              </a:ext>
            </a:extLst>
          </p:cNvPr>
          <p:cNvSpPr txBox="1">
            <a:spLocks/>
          </p:cNvSpPr>
          <p:nvPr/>
        </p:nvSpPr>
        <p:spPr>
          <a:xfrm>
            <a:off x="680523" y="2795592"/>
            <a:ext cx="5427224" cy="673432"/>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000" b="1" dirty="0">
                <a:latin typeface="Roboto Slab" pitchFamily="2" charset="0"/>
              </a:rPr>
              <a:t>UNDERSTAND</a:t>
            </a:r>
            <a:r>
              <a:rPr lang="en-GB" sz="2000" dirty="0">
                <a:latin typeface="Roboto Slab" pitchFamily="2" charset="0"/>
              </a:rPr>
              <a:t> what safety seeking behaviours are</a:t>
            </a:r>
          </a:p>
        </p:txBody>
      </p:sp>
      <p:sp>
        <p:nvSpPr>
          <p:cNvPr id="19" name="Content Placeholder 4">
            <a:extLst>
              <a:ext uri="{FF2B5EF4-FFF2-40B4-BE49-F238E27FC236}">
                <a16:creationId xmlns:a16="http://schemas.microsoft.com/office/drawing/2014/main" id="{52F11C8A-8DFC-D59B-0AB7-98722B99CC4B}"/>
              </a:ext>
            </a:extLst>
          </p:cNvPr>
          <p:cNvSpPr>
            <a:spLocks noGrp="1"/>
          </p:cNvSpPr>
          <p:nvPr>
            <p:ph idx="1"/>
          </p:nvPr>
        </p:nvSpPr>
        <p:spPr>
          <a:xfrm>
            <a:off x="706435" y="1859643"/>
            <a:ext cx="5343770" cy="572878"/>
          </a:xfrm>
        </p:spPr>
        <p:txBody>
          <a:bodyPr>
            <a:noAutofit/>
          </a:bodyPr>
          <a:lstStyle/>
          <a:p>
            <a:r>
              <a:rPr lang="en-GB" sz="2000" b="1" dirty="0">
                <a:latin typeface="Roboto Slab" pitchFamily="2" charset="0"/>
              </a:rPr>
              <a:t>RECAP</a:t>
            </a:r>
            <a:r>
              <a:rPr lang="en-GB" sz="2000" dirty="0">
                <a:latin typeface="Roboto Slab" pitchFamily="2" charset="0"/>
              </a:rPr>
              <a:t> the three key messages of support from </a:t>
            </a:r>
            <a:r>
              <a:rPr lang="en-GB" sz="2000" dirty="0" err="1">
                <a:latin typeface="Roboto Slab" pitchFamily="2" charset="0"/>
              </a:rPr>
              <a:t>CoRAY</a:t>
            </a:r>
            <a:endParaRPr lang="en-US" sz="2000" dirty="0">
              <a:latin typeface="Roboto Slab" pitchFamily="2" charset="0"/>
            </a:endParaRPr>
          </a:p>
        </p:txBody>
      </p:sp>
      <p:sp>
        <p:nvSpPr>
          <p:cNvPr id="20" name="Content Placeholder 4">
            <a:extLst>
              <a:ext uri="{FF2B5EF4-FFF2-40B4-BE49-F238E27FC236}">
                <a16:creationId xmlns:a16="http://schemas.microsoft.com/office/drawing/2014/main" id="{E84D6404-B573-3918-875E-C9AE6EACE9D8}"/>
              </a:ext>
            </a:extLst>
          </p:cNvPr>
          <p:cNvSpPr txBox="1">
            <a:spLocks/>
          </p:cNvSpPr>
          <p:nvPr/>
        </p:nvSpPr>
        <p:spPr>
          <a:xfrm>
            <a:off x="680523" y="5465873"/>
            <a:ext cx="5334626" cy="572878"/>
          </a:xfrm>
          <a:prstGeom prst="rect">
            <a:avLst/>
          </a:prstGeom>
        </p:spPr>
        <p:txBody>
          <a:bodyPr vert="horz" lIns="0" tIns="0" rIns="0" bIns="0" rtlCol="0">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dirty="0">
                <a:latin typeface="Roboto Slab" pitchFamily="2" charset="0"/>
              </a:rPr>
              <a:t>KNOW</a:t>
            </a:r>
            <a:r>
              <a:rPr lang="en-GB" sz="2000" dirty="0">
                <a:latin typeface="Roboto Slab" pitchFamily="2" charset="0"/>
              </a:rPr>
              <a:t> how to seek help and support a friend</a:t>
            </a:r>
            <a:endParaRPr lang="en-US" sz="2000" dirty="0">
              <a:latin typeface="Roboto Slab" pitchFamily="2" charset="0"/>
            </a:endParaRPr>
          </a:p>
        </p:txBody>
      </p:sp>
      <p:sp>
        <p:nvSpPr>
          <p:cNvPr id="22" name="Content Placeholder 4">
            <a:extLst>
              <a:ext uri="{FF2B5EF4-FFF2-40B4-BE49-F238E27FC236}">
                <a16:creationId xmlns:a16="http://schemas.microsoft.com/office/drawing/2014/main" id="{4DB4AB05-3D13-D2B8-388F-9FCB1C2A242A}"/>
              </a:ext>
            </a:extLst>
          </p:cNvPr>
          <p:cNvSpPr txBox="1">
            <a:spLocks/>
          </p:cNvSpPr>
          <p:nvPr/>
        </p:nvSpPr>
        <p:spPr>
          <a:xfrm>
            <a:off x="664708" y="4622498"/>
            <a:ext cx="5427224" cy="113173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000" b="1" dirty="0">
                <a:latin typeface="Roboto Slab" pitchFamily="2" charset="0"/>
              </a:rPr>
              <a:t>DEVELOP</a:t>
            </a:r>
            <a:r>
              <a:rPr lang="en-GB" sz="2000" dirty="0">
                <a:latin typeface="Roboto Slab" pitchFamily="2" charset="0"/>
              </a:rPr>
              <a:t> healthy coping ideas to avoid safety seeking and encourage fear facing</a:t>
            </a:r>
          </a:p>
          <a:p>
            <a:endParaRPr lang="en-GB" sz="2000" b="1" dirty="0"/>
          </a:p>
        </p:txBody>
      </p:sp>
      <p:pic>
        <p:nvPicPr>
          <p:cNvPr id="4" name="Graphic 3">
            <a:extLst>
              <a:ext uri="{FF2B5EF4-FFF2-40B4-BE49-F238E27FC236}">
                <a16:creationId xmlns:a16="http://schemas.microsoft.com/office/drawing/2014/main" id="{F335BEB6-0FD6-2766-4BB5-B6EF6D9C09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3221" y="3487427"/>
            <a:ext cx="5688012" cy="1026093"/>
          </a:xfrm>
          <a:prstGeom prst="rect">
            <a:avLst/>
          </a:prstGeom>
        </p:spPr>
      </p:pic>
      <p:sp>
        <p:nvSpPr>
          <p:cNvPr id="5" name="Content Placeholder 4">
            <a:extLst>
              <a:ext uri="{FF2B5EF4-FFF2-40B4-BE49-F238E27FC236}">
                <a16:creationId xmlns:a16="http://schemas.microsoft.com/office/drawing/2014/main" id="{26AC41A3-EB88-A777-9717-112C86954282}"/>
              </a:ext>
            </a:extLst>
          </p:cNvPr>
          <p:cNvSpPr txBox="1">
            <a:spLocks/>
          </p:cNvSpPr>
          <p:nvPr/>
        </p:nvSpPr>
        <p:spPr>
          <a:xfrm>
            <a:off x="673112" y="3587336"/>
            <a:ext cx="5501794" cy="817206"/>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000" b="1" dirty="0"/>
              <a:t>CONSIDER</a:t>
            </a:r>
            <a:r>
              <a:rPr lang="en-GB" sz="2000" dirty="0"/>
              <a:t> how feeling anxious about a social situations can be influenced by these behaviours</a:t>
            </a:r>
          </a:p>
        </p:txBody>
      </p:sp>
    </p:spTree>
    <p:extLst>
      <p:ext uri="{BB962C8B-B14F-4D97-AF65-F5344CB8AC3E}">
        <p14:creationId xmlns:p14="http://schemas.microsoft.com/office/powerpoint/2010/main" val="143776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build="p"/>
      <p:bldP spid="20" grpId="0" build="p"/>
      <p:bldP spid="2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pic>
        <p:nvPicPr>
          <p:cNvPr id="4" name="Picture 3">
            <a:hlinkClick r:id="rId3"/>
            <a:extLst>
              <a:ext uri="{FF2B5EF4-FFF2-40B4-BE49-F238E27FC236}">
                <a16:creationId xmlns:a16="http://schemas.microsoft.com/office/drawing/2014/main" id="{B343B0FC-A580-AAAB-E4D4-334D940893F3}"/>
              </a:ext>
            </a:extLst>
          </p:cNvPr>
          <p:cNvPicPr>
            <a:picLocks noChangeAspect="1"/>
          </p:cNvPicPr>
          <p:nvPr/>
        </p:nvPicPr>
        <p:blipFill>
          <a:blip r:embed="rId4"/>
          <a:stretch>
            <a:fillRect/>
          </a:stretch>
        </p:blipFill>
        <p:spPr>
          <a:xfrm>
            <a:off x="409117" y="765175"/>
            <a:ext cx="8325766" cy="5431684"/>
          </a:xfrm>
          <a:prstGeom prst="rect">
            <a:avLst/>
          </a:prstGeom>
        </p:spPr>
      </p:pic>
    </p:spTree>
    <p:extLst>
      <p:ext uri="{BB962C8B-B14F-4D97-AF65-F5344CB8AC3E}">
        <p14:creationId xmlns:p14="http://schemas.microsoft.com/office/powerpoint/2010/main" val="597414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9F9D3D9-A406-5785-CC5A-11ABD8C42CDB}"/>
              </a:ext>
            </a:extLst>
          </p:cNvPr>
          <p:cNvSpPr/>
          <p:nvPr/>
        </p:nvSpPr>
        <p:spPr>
          <a:xfrm>
            <a:off x="1331913" y="1911241"/>
            <a:ext cx="4853733" cy="3170099"/>
          </a:xfrm>
          <a:prstGeom prst="rect">
            <a:avLst/>
          </a:prstGeom>
        </p:spPr>
        <p:txBody>
          <a:bodyPr wrap="square" lIns="91440" tIns="45720" rIns="91440" bIns="45720" anchor="t">
            <a:spAutoFit/>
          </a:bodyPr>
          <a:lstStyle/>
          <a:p>
            <a:pPr fontAlgn="base"/>
            <a:r>
              <a:rPr lang="en-GB" sz="2800" dirty="0">
                <a:solidFill>
                  <a:srgbClr val="005E84"/>
                </a:solidFill>
                <a:latin typeface="Roboto Slab"/>
              </a:rPr>
              <a:t>Looking at the text message, what were the </a:t>
            </a:r>
            <a:r>
              <a:rPr lang="en-GB" sz="3200" b="1" dirty="0">
                <a:solidFill>
                  <a:srgbClr val="005E84"/>
                </a:solidFill>
                <a:latin typeface="Roboto Slab"/>
              </a:rPr>
              <a:t>key messages </a:t>
            </a:r>
            <a:r>
              <a:rPr lang="en-GB" sz="2800" dirty="0">
                <a:solidFill>
                  <a:srgbClr val="005E84"/>
                </a:solidFill>
                <a:latin typeface="Roboto Slab"/>
              </a:rPr>
              <a:t>from </a:t>
            </a:r>
            <a:r>
              <a:rPr lang="en-GB" sz="2800" dirty="0" err="1">
                <a:solidFill>
                  <a:srgbClr val="005E84"/>
                </a:solidFill>
                <a:latin typeface="Roboto Slab"/>
              </a:rPr>
              <a:t>CoRAY</a:t>
            </a:r>
            <a:r>
              <a:rPr lang="en-GB" sz="2800" dirty="0">
                <a:solidFill>
                  <a:srgbClr val="005E84"/>
                </a:solidFill>
                <a:latin typeface="Roboto Slab"/>
              </a:rPr>
              <a:t> to support someone when feeling anxious about a social situation?</a:t>
            </a:r>
            <a:endParaRPr lang="en-GB" sz="3600" dirty="0">
              <a:solidFill>
                <a:schemeClr val="bg1"/>
              </a:solidFill>
              <a:latin typeface="Roboto Slab"/>
            </a:endParaRPr>
          </a:p>
        </p:txBody>
      </p:sp>
    </p:spTree>
    <p:extLst>
      <p:ext uri="{BB962C8B-B14F-4D97-AF65-F5344CB8AC3E}">
        <p14:creationId xmlns:p14="http://schemas.microsoft.com/office/powerpoint/2010/main" val="258642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7A5ED3FA-AD4C-59DA-B39D-E883DC17FB37}"/>
              </a:ext>
            </a:extLst>
          </p:cNvPr>
          <p:cNvSpPr>
            <a:spLocks noGrp="1"/>
          </p:cNvSpPr>
          <p:nvPr>
            <p:ph type="title"/>
          </p:nvPr>
        </p:nvSpPr>
        <p:spPr>
          <a:xfrm>
            <a:off x="684212" y="765175"/>
            <a:ext cx="6967164" cy="1655762"/>
          </a:xfrm>
        </p:spPr>
        <p:txBody>
          <a:bodyPr/>
          <a:lstStyle/>
          <a:p>
            <a:r>
              <a:rPr lang="en-GB" sz="3500" dirty="0">
                <a:solidFill>
                  <a:srgbClr val="005E84"/>
                </a:solidFill>
                <a:latin typeface="Brown" pitchFamily="2" charset="0"/>
              </a:rPr>
              <a:t>The key messages from </a:t>
            </a:r>
            <a:r>
              <a:rPr lang="en-GB" sz="3500" dirty="0" err="1">
                <a:solidFill>
                  <a:srgbClr val="005E84"/>
                </a:solidFill>
                <a:latin typeface="Brown" pitchFamily="2" charset="0"/>
              </a:rPr>
              <a:t>CoRAY</a:t>
            </a:r>
            <a:endParaRPr lang="en-GB" sz="3500" dirty="0">
              <a:solidFill>
                <a:srgbClr val="005E84"/>
              </a:solidFill>
              <a:latin typeface="Brown" pitchFamily="2" charset="0"/>
            </a:endParaRPr>
          </a:p>
        </p:txBody>
      </p:sp>
      <p:pic>
        <p:nvPicPr>
          <p:cNvPr id="3" name="Picture 2">
            <a:extLst>
              <a:ext uri="{FF2B5EF4-FFF2-40B4-BE49-F238E27FC236}">
                <a16:creationId xmlns:a16="http://schemas.microsoft.com/office/drawing/2014/main" id="{9CCD0968-D2CE-9007-2E79-F11BF1FB3BB6}"/>
              </a:ext>
            </a:extLst>
          </p:cNvPr>
          <p:cNvPicPr>
            <a:picLocks noChangeAspect="1"/>
          </p:cNvPicPr>
          <p:nvPr/>
        </p:nvPicPr>
        <p:blipFill>
          <a:blip r:embed="rId3"/>
          <a:stretch>
            <a:fillRect/>
          </a:stretch>
        </p:blipFill>
        <p:spPr>
          <a:xfrm>
            <a:off x="0" y="1433364"/>
            <a:ext cx="9144000" cy="5147409"/>
          </a:xfrm>
          <a:prstGeom prst="rect">
            <a:avLst/>
          </a:prstGeom>
        </p:spPr>
      </p:pic>
    </p:spTree>
    <p:extLst>
      <p:ext uri="{BB962C8B-B14F-4D97-AF65-F5344CB8AC3E}">
        <p14:creationId xmlns:p14="http://schemas.microsoft.com/office/powerpoint/2010/main" val="5772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9F488-2CD0-B849-B98F-4279D4CA9565}"/>
              </a:ext>
            </a:extLst>
          </p:cNvPr>
          <p:cNvSpPr>
            <a:spLocks noGrp="1"/>
          </p:cNvSpPr>
          <p:nvPr>
            <p:ph idx="1"/>
          </p:nvPr>
        </p:nvSpPr>
        <p:spPr>
          <a:xfrm>
            <a:off x="684212" y="2420937"/>
            <a:ext cx="4140001" cy="3816351"/>
          </a:xfrm>
        </p:spPr>
        <p:txBody>
          <a:bodyPr>
            <a:normAutofit/>
          </a:bodyPr>
          <a:lstStyle/>
          <a:p>
            <a:r>
              <a:rPr lang="en-US" sz="2800" dirty="0"/>
              <a:t>What does it mean to feel anxious about a social situation, to you?</a:t>
            </a:r>
          </a:p>
        </p:txBody>
      </p:sp>
      <p:sp>
        <p:nvSpPr>
          <p:cNvPr id="2" name="Oval 1">
            <a:extLst>
              <a:ext uri="{FF2B5EF4-FFF2-40B4-BE49-F238E27FC236}">
                <a16:creationId xmlns:a16="http://schemas.microsoft.com/office/drawing/2014/main" id="{8D9FC228-874B-B0B1-D97D-7A6EA5E20F71}"/>
              </a:ext>
            </a:extLst>
          </p:cNvPr>
          <p:cNvSpPr/>
          <p:nvPr/>
        </p:nvSpPr>
        <p:spPr>
          <a:xfrm>
            <a:off x="5529211" y="1359000"/>
            <a:ext cx="4140000" cy="4140000"/>
          </a:xfrm>
          <a:prstGeom prst="ellipse">
            <a:avLst/>
          </a:prstGeom>
          <a:solidFill>
            <a:srgbClr val="94C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3FB6412D-7F48-D50D-CF78-8B3E72DFA836}"/>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sp>
        <p:nvSpPr>
          <p:cNvPr id="7" name="TextBox 6">
            <a:extLst>
              <a:ext uri="{FF2B5EF4-FFF2-40B4-BE49-F238E27FC236}">
                <a16:creationId xmlns:a16="http://schemas.microsoft.com/office/drawing/2014/main" id="{5D98E60C-13BB-328F-AF61-A3C99887DC4D}"/>
              </a:ext>
            </a:extLst>
          </p:cNvPr>
          <p:cNvSpPr txBox="1"/>
          <p:nvPr/>
        </p:nvSpPr>
        <p:spPr>
          <a:xfrm>
            <a:off x="563099" y="2421295"/>
            <a:ext cx="4838130" cy="2462213"/>
          </a:xfrm>
          <a:prstGeom prst="rect">
            <a:avLst/>
          </a:prstGeom>
          <a:noFill/>
        </p:spPr>
        <p:txBody>
          <a:bodyPr wrap="square">
            <a:spAutoFit/>
          </a:bodyPr>
          <a:lstStyle/>
          <a:p>
            <a:r>
              <a:rPr lang="en-GB" sz="2200" b="1" i="1" dirty="0">
                <a:solidFill>
                  <a:srgbClr val="005E84"/>
                </a:solidFill>
                <a:latin typeface="Roboto Slab"/>
                <a:cs typeface="Segoe UI"/>
              </a:rPr>
              <a:t>“Worrying about social situations can involve being afraid of being judged by others, feeling self-conscious in public or being concerned about meeting new people…these are common feelings for adolescents...</a:t>
            </a:r>
            <a:r>
              <a:rPr lang="en-GB" sz="2200" dirty="0">
                <a:latin typeface="Roboto Slab"/>
                <a:cs typeface="Segoe UI"/>
              </a:rPr>
              <a:t>​</a:t>
            </a:r>
            <a:endParaRPr lang="en-GB" sz="2200" dirty="0">
              <a:latin typeface="Roboto Slab"/>
              <a:ea typeface="Roboto Slab"/>
              <a:cs typeface="Segoe UI"/>
            </a:endParaRPr>
          </a:p>
        </p:txBody>
      </p:sp>
      <p:sp>
        <p:nvSpPr>
          <p:cNvPr id="9" name="TextBox 8">
            <a:extLst>
              <a:ext uri="{FF2B5EF4-FFF2-40B4-BE49-F238E27FC236}">
                <a16:creationId xmlns:a16="http://schemas.microsoft.com/office/drawing/2014/main" id="{19238614-585A-33F8-4C8D-55A5B9761124}"/>
              </a:ext>
            </a:extLst>
          </p:cNvPr>
          <p:cNvSpPr txBox="1"/>
          <p:nvPr/>
        </p:nvSpPr>
        <p:spPr>
          <a:xfrm>
            <a:off x="565918" y="2422663"/>
            <a:ext cx="4838130" cy="2800767"/>
          </a:xfrm>
          <a:prstGeom prst="rect">
            <a:avLst/>
          </a:prstGeom>
          <a:noFill/>
        </p:spPr>
        <p:txBody>
          <a:bodyPr wrap="square">
            <a:spAutoFit/>
          </a:bodyPr>
          <a:lstStyle/>
          <a:p>
            <a:r>
              <a:rPr lang="en-GB" sz="2200" i="1" dirty="0">
                <a:solidFill>
                  <a:srgbClr val="005E84"/>
                </a:solidFill>
                <a:latin typeface="Roboto Slab"/>
                <a:cs typeface="Segoe UI"/>
              </a:rPr>
              <a:t>When worrying becomes excessive (ongoing) and interferes with daily life (stops someone from doing the things they would normally do), they may benefit from seeking help.</a:t>
            </a:r>
            <a:r>
              <a:rPr lang="en-GB" sz="2200" i="1" dirty="0">
                <a:latin typeface="Roboto Slab"/>
                <a:cs typeface="Segoe UI"/>
              </a:rPr>
              <a:t>​</a:t>
            </a:r>
          </a:p>
          <a:p>
            <a:endParaRPr lang="en-GB" sz="2200" i="1" dirty="0">
              <a:latin typeface="Roboto Slab"/>
              <a:ea typeface="Roboto Slab"/>
              <a:cs typeface="Segoe UI"/>
            </a:endParaRPr>
          </a:p>
          <a:p>
            <a:r>
              <a:rPr lang="en-GB" sz="2200" b="1" i="1" dirty="0" err="1">
                <a:solidFill>
                  <a:srgbClr val="005E84"/>
                </a:solidFill>
                <a:latin typeface="Roboto Slab"/>
                <a:ea typeface="Roboto Slab"/>
                <a:cs typeface="Segoe UI"/>
              </a:rPr>
              <a:t>CoRAY</a:t>
            </a:r>
            <a:endParaRPr lang="en-GB" sz="2200" b="1" i="1" dirty="0">
              <a:solidFill>
                <a:srgbClr val="005E84"/>
              </a:solidFill>
              <a:latin typeface="Roboto Slab"/>
              <a:ea typeface="Roboto Slab"/>
              <a:cs typeface="Segoe UI"/>
            </a:endParaRPr>
          </a:p>
        </p:txBody>
      </p:sp>
      <p:pic>
        <p:nvPicPr>
          <p:cNvPr id="8" name="Picture 7" descr="A picture containing icon&#10;&#10;Description automatically generated">
            <a:extLst>
              <a:ext uri="{FF2B5EF4-FFF2-40B4-BE49-F238E27FC236}">
                <a16:creationId xmlns:a16="http://schemas.microsoft.com/office/drawing/2014/main" id="{5A30C46D-DC00-E436-D352-FC2B097D0AC9}"/>
              </a:ext>
            </a:extLst>
          </p:cNvPr>
          <p:cNvPicPr>
            <a:picLocks noChangeAspect="1"/>
          </p:cNvPicPr>
          <p:nvPr/>
        </p:nvPicPr>
        <p:blipFill>
          <a:blip r:embed="rId3"/>
          <a:stretch>
            <a:fillRect/>
          </a:stretch>
        </p:blipFill>
        <p:spPr>
          <a:xfrm>
            <a:off x="6403334" y="1990763"/>
            <a:ext cx="2504137" cy="2876473"/>
          </a:xfrm>
          <a:prstGeom prst="rect">
            <a:avLst/>
          </a:prstGeom>
        </p:spPr>
      </p:pic>
    </p:spTree>
    <p:extLst>
      <p:ext uri="{BB962C8B-B14F-4D97-AF65-F5344CB8AC3E}">
        <p14:creationId xmlns:p14="http://schemas.microsoft.com/office/powerpoint/2010/main" val="162040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allAtOnce"/>
    </p:bldLst>
  </p:timing>
</p:sld>
</file>

<file path=ppt/theme/theme1.xml><?xml version="1.0" encoding="utf-8"?>
<a:theme xmlns:a="http://schemas.openxmlformats.org/drawingml/2006/main" name="Charlie Waller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b0932b2-0880-40b8-874b-867a586df499">
      <Terms xmlns="http://schemas.microsoft.com/office/infopath/2007/PartnerControls"/>
    </lcf76f155ced4ddcb4097134ff3c332f>
    <TaxCatchAll xmlns="c24be428-2353-415a-b5b1-dcb6d2e6748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84D4C8A8D54A742ABE019456BD19D6A" ma:contentTypeVersion="15" ma:contentTypeDescription="Create a new document." ma:contentTypeScope="" ma:versionID="fab134bcc617c93afa3bbe528fbf34d2">
  <xsd:schema xmlns:xsd="http://www.w3.org/2001/XMLSchema" xmlns:xs="http://www.w3.org/2001/XMLSchema" xmlns:p="http://schemas.microsoft.com/office/2006/metadata/properties" xmlns:ns2="bb0932b2-0880-40b8-874b-867a586df499" xmlns:ns3="c24be428-2353-415a-b5b1-dcb6d2e6748f" targetNamespace="http://schemas.microsoft.com/office/2006/metadata/properties" ma:root="true" ma:fieldsID="73ce050557d2daa092af003765be5e60" ns2:_="" ns3:_="">
    <xsd:import namespace="bb0932b2-0880-40b8-874b-867a586df499"/>
    <xsd:import namespace="c24be428-2353-415a-b5b1-dcb6d2e6748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0932b2-0880-40b8-874b-867a586df4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d28ccc9-dd63-40c3-aca5-f8d4411b7bf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24be428-2353-415a-b5b1-dcb6d2e6748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249c597-53a3-4fad-88b3-a0c25bd2dcae}" ma:internalName="TaxCatchAll" ma:showField="CatchAllData" ma:web="c24be428-2353-415a-b5b1-dcb6d2e674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11235FD-532F-4515-A483-27584A454F74}">
  <ds:schemaRefs>
    <ds:schemaRef ds:uri="http://purl.org/dc/elements/1.1/"/>
    <ds:schemaRef ds:uri="http://schemas.microsoft.com/office/2006/metadata/properties"/>
    <ds:schemaRef ds:uri="http://schemas.microsoft.com/office/2006/documentManagement/types"/>
    <ds:schemaRef ds:uri="bb0932b2-0880-40b8-874b-867a586df499"/>
    <ds:schemaRef ds:uri="http://www.w3.org/XML/1998/namespace"/>
    <ds:schemaRef ds:uri="http://purl.org/dc/dcmitype/"/>
    <ds:schemaRef ds:uri="http://schemas.microsoft.com/office/infopath/2007/PartnerControls"/>
    <ds:schemaRef ds:uri="http://schemas.openxmlformats.org/package/2006/metadata/core-properties"/>
    <ds:schemaRef ds:uri="c24be428-2353-415a-b5b1-dcb6d2e6748f"/>
    <ds:schemaRef ds:uri="http://purl.org/dc/terms/"/>
  </ds:schemaRefs>
</ds:datastoreItem>
</file>

<file path=customXml/itemProps2.xml><?xml version="1.0" encoding="utf-8"?>
<ds:datastoreItem xmlns:ds="http://schemas.openxmlformats.org/officeDocument/2006/customXml" ds:itemID="{158BCA2B-FB4B-441C-8D1E-BEAF57C548BF}">
  <ds:schemaRefs>
    <ds:schemaRef ds:uri="http://schemas.microsoft.com/sharepoint/v3/contenttype/forms"/>
  </ds:schemaRefs>
</ds:datastoreItem>
</file>

<file path=customXml/itemProps3.xml><?xml version="1.0" encoding="utf-8"?>
<ds:datastoreItem xmlns:ds="http://schemas.openxmlformats.org/officeDocument/2006/customXml" ds:itemID="{62BE671F-5BC3-4328-A46D-7485AF242A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0932b2-0880-40b8-874b-867a586df499"/>
    <ds:schemaRef ds:uri="c24be428-2353-415a-b5b1-dcb6d2e674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24603</TotalTime>
  <Words>1278</Words>
  <Application>Microsoft Office PowerPoint</Application>
  <PresentationFormat>On-screen Show (4:3)</PresentationFormat>
  <Paragraphs>170</Paragraphs>
  <Slides>28</Slides>
  <Notes>23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28</vt:i4>
      </vt:variant>
    </vt:vector>
  </HeadingPairs>
  <TitlesOfParts>
    <vt:vector size="39" baseType="lpstr">
      <vt:lpstr>Arial</vt:lpstr>
      <vt:lpstr>Arial,Sans-Serif</vt:lpstr>
      <vt:lpstr>Brown</vt:lpstr>
      <vt:lpstr>BROWN-LIGHT</vt:lpstr>
      <vt:lpstr>Brown-RegularItalic</vt:lpstr>
      <vt:lpstr>Calibri</vt:lpstr>
      <vt:lpstr>Calibri Light</vt:lpstr>
      <vt:lpstr>Roboto Slab</vt:lpstr>
      <vt:lpstr>Roboto Slab Light</vt:lpstr>
      <vt:lpstr>-webkit-standard</vt:lpstr>
      <vt:lpstr>Charlie Waller Theme</vt:lpstr>
      <vt:lpstr>PowerPoint Presentation</vt:lpstr>
      <vt:lpstr>Working together…</vt:lpstr>
      <vt:lpstr>PowerPoint Presentation</vt:lpstr>
      <vt:lpstr>PowerPoint Presentation</vt:lpstr>
      <vt:lpstr>Learning outcomes</vt:lpstr>
      <vt:lpstr>PowerPoint Presentation</vt:lpstr>
      <vt:lpstr>PowerPoint Presentation</vt:lpstr>
      <vt:lpstr>The key messages from CoRAY</vt:lpstr>
      <vt:lpstr>PowerPoint Presentation</vt:lpstr>
      <vt:lpstr>Safety seeking behaviours</vt:lpstr>
      <vt:lpstr>PowerPoint Presentation</vt:lpstr>
      <vt:lpstr>Partner discussion</vt:lpstr>
      <vt:lpstr>Safety seeking behaviours</vt:lpstr>
      <vt:lpstr>PowerPoint Presentation</vt:lpstr>
      <vt:lpstr>Activity Analysis of safety seeking behaviours</vt:lpstr>
      <vt:lpstr>Safety seeking behaviours</vt:lpstr>
      <vt:lpstr>The avoidance trap</vt:lpstr>
      <vt:lpstr>Exploring ‘what helps’</vt:lpstr>
      <vt:lpstr>Activity Read the scenarios from THE CLASS PRESENTATION</vt:lpstr>
      <vt:lpstr>The class presentation</vt:lpstr>
      <vt:lpstr>Activity What Helps? YUSEF AND THE PARTY</vt:lpstr>
      <vt:lpstr>Activity</vt:lpstr>
      <vt:lpstr>Opportunity to share</vt:lpstr>
      <vt:lpstr>Recap quiz</vt:lpstr>
      <vt:lpstr>Speak out</vt:lpstr>
      <vt:lpstr>Supporting a friend</vt:lpstr>
      <vt:lpstr>Am I able to?</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Worrall</dc:creator>
  <cp:lastModifiedBy>Amy Martin</cp:lastModifiedBy>
  <cp:revision>118</cp:revision>
  <dcterms:created xsi:type="dcterms:W3CDTF">2020-08-14T13:32:42Z</dcterms:created>
  <dcterms:modified xsi:type="dcterms:W3CDTF">2023-05-15T13:13:24Z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0x010100684D4C8A8D54A742ABE019456BD19D6A</vt:lpwstr>
  </property>
  <property fmtid="{D5CDD505-2E9C-101B-9397-08002B2CF9AE}" pid="3" name="MediaServiceImageTags">
    <vt:lpwstr/>
  </property>
</Properties>
</file>