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4"/>
  </p:sldMasterIdLst>
  <p:notesMasterIdLst>
    <p:notesMasterId r:id="rId35"/>
  </p:notesMasterIdLst>
  <p:sldIdLst>
    <p:sldId id="263" r:id="rId5"/>
    <p:sldId id="1676" r:id="rId6"/>
    <p:sldId id="4417" r:id="rId7"/>
    <p:sldId id="4418" r:id="rId8"/>
    <p:sldId id="4419" r:id="rId9"/>
    <p:sldId id="4424" r:id="rId10"/>
    <p:sldId id="4425" r:id="rId11"/>
    <p:sldId id="4462" r:id="rId12"/>
    <p:sldId id="4463" r:id="rId13"/>
    <p:sldId id="4464" r:id="rId14"/>
    <p:sldId id="4465" r:id="rId15"/>
    <p:sldId id="4466" r:id="rId16"/>
    <p:sldId id="4467" r:id="rId17"/>
    <p:sldId id="4468" r:id="rId18"/>
    <p:sldId id="4469" r:id="rId19"/>
    <p:sldId id="4470" r:id="rId20"/>
    <p:sldId id="4471" r:id="rId21"/>
    <p:sldId id="4431" r:id="rId22"/>
    <p:sldId id="4475" r:id="rId23"/>
    <p:sldId id="4432" r:id="rId24"/>
    <p:sldId id="4476" r:id="rId25"/>
    <p:sldId id="4442" r:id="rId26"/>
    <p:sldId id="4443" r:id="rId27"/>
    <p:sldId id="4478" r:id="rId28"/>
    <p:sldId id="4474" r:id="rId29"/>
    <p:sldId id="4498" r:id="rId30"/>
    <p:sldId id="4496" r:id="rId31"/>
    <p:sldId id="4497" r:id="rId32"/>
    <p:sldId id="4477" r:id="rId33"/>
    <p:sldId id="4460" r:id="rId3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8EFBE7F-D13F-3AEA-BAD4-F6229168479A}" name="Gemma Fieldsend" initials="GF" userId="S::gemma.fieldsend@charliewaller.org::043243c8-70e3-45eb-8c25-0121049914d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C11F"/>
    <a:srgbClr val="EF811B"/>
    <a:srgbClr val="769D91"/>
    <a:srgbClr val="79A3DC"/>
    <a:srgbClr val="F44B7E"/>
    <a:srgbClr val="005E84"/>
    <a:srgbClr val="C29FD8"/>
    <a:srgbClr val="0081C3"/>
    <a:srgbClr val="87E5FF"/>
    <a:srgbClr val="69B0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6EF88A2-091E-49E0-9FB3-BB1EC8732A57}" v="11" dt="2023-03-08T13:48:09.0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53"/>
    <p:restoredTop sz="94705"/>
  </p:normalViewPr>
  <p:slideViewPr>
    <p:cSldViewPr snapToGrid="0">
      <p:cViewPr varScale="1">
        <p:scale>
          <a:sx n="104" d="100"/>
          <a:sy n="104" d="100"/>
        </p:scale>
        <p:origin x="1482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8/10/relationships/authors" Target="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ice Palmer" userId="S::alice.palmer@charliewaller.org::88bf8b12-baeb-47a7-b11d-56665470e9d1" providerId="AD" clId="Web-{252E479E-4903-5F59-6A64-906E1D92CB25}"/>
    <pc:docChg chg="addSld delSld modSld">
      <pc:chgData name="Alice Palmer" userId="S::alice.palmer@charliewaller.org::88bf8b12-baeb-47a7-b11d-56665470e9d1" providerId="AD" clId="Web-{252E479E-4903-5F59-6A64-906E1D92CB25}" dt="2023-03-23T11:36:02.620" v="12" actId="1076"/>
      <pc:docMkLst>
        <pc:docMk/>
      </pc:docMkLst>
      <pc:sldChg chg="del">
        <pc:chgData name="Alice Palmer" userId="S::alice.palmer@charliewaller.org::88bf8b12-baeb-47a7-b11d-56665470e9d1" providerId="AD" clId="Web-{252E479E-4903-5F59-6A64-906E1D92CB25}" dt="2023-03-23T11:26:23.177" v="5"/>
        <pc:sldMkLst>
          <pc:docMk/>
          <pc:sldMk cId="1824645803" sldId="4428"/>
        </pc:sldMkLst>
      </pc:sldChg>
      <pc:sldChg chg="modSp">
        <pc:chgData name="Alice Palmer" userId="S::alice.palmer@charliewaller.org::88bf8b12-baeb-47a7-b11d-56665470e9d1" providerId="AD" clId="Web-{252E479E-4903-5F59-6A64-906E1D92CB25}" dt="2023-03-23T11:21:33.338" v="4" actId="20577"/>
        <pc:sldMkLst>
          <pc:docMk/>
          <pc:sldMk cId="2881788349" sldId="4431"/>
        </pc:sldMkLst>
        <pc:spChg chg="mod">
          <ac:chgData name="Alice Palmer" userId="S::alice.palmer@charliewaller.org::88bf8b12-baeb-47a7-b11d-56665470e9d1" providerId="AD" clId="Web-{252E479E-4903-5F59-6A64-906E1D92CB25}" dt="2023-03-23T11:21:33.338" v="4" actId="20577"/>
          <ac:spMkLst>
            <pc:docMk/>
            <pc:sldMk cId="2881788349" sldId="4431"/>
            <ac:spMk id="15" creationId="{C43302FC-E7FE-9949-87EE-6A8335E2056A}"/>
          </ac:spMkLst>
        </pc:spChg>
      </pc:sldChg>
      <pc:sldChg chg="addSp delSp modSp new">
        <pc:chgData name="Alice Palmer" userId="S::alice.palmer@charliewaller.org::88bf8b12-baeb-47a7-b11d-56665470e9d1" providerId="AD" clId="Web-{252E479E-4903-5F59-6A64-906E1D92CB25}" dt="2023-03-23T11:36:02.620" v="12" actId="1076"/>
        <pc:sldMkLst>
          <pc:docMk/>
          <pc:sldMk cId="1334470143" sldId="4498"/>
        </pc:sldMkLst>
        <pc:spChg chg="del">
          <ac:chgData name="Alice Palmer" userId="S::alice.palmer@charliewaller.org::88bf8b12-baeb-47a7-b11d-56665470e9d1" providerId="AD" clId="Web-{252E479E-4903-5F59-6A64-906E1D92CB25}" dt="2023-03-23T11:35:43.447" v="7"/>
          <ac:spMkLst>
            <pc:docMk/>
            <pc:sldMk cId="1334470143" sldId="4498"/>
            <ac:spMk id="2" creationId="{5F9A8027-962D-3BFD-99ED-0DAD66F562EA}"/>
          </ac:spMkLst>
        </pc:spChg>
        <pc:spChg chg="del">
          <ac:chgData name="Alice Palmer" userId="S::alice.palmer@charliewaller.org::88bf8b12-baeb-47a7-b11d-56665470e9d1" providerId="AD" clId="Web-{252E479E-4903-5F59-6A64-906E1D92CB25}" dt="2023-03-23T11:35:45.228" v="8"/>
          <ac:spMkLst>
            <pc:docMk/>
            <pc:sldMk cId="1334470143" sldId="4498"/>
            <ac:spMk id="3" creationId="{B5E94F10-DA88-8B2C-4222-2487081F9175}"/>
          </ac:spMkLst>
        </pc:spChg>
        <pc:picChg chg="add mod">
          <ac:chgData name="Alice Palmer" userId="S::alice.palmer@charliewaller.org::88bf8b12-baeb-47a7-b11d-56665470e9d1" providerId="AD" clId="Web-{252E479E-4903-5F59-6A64-906E1D92CB25}" dt="2023-03-23T11:36:02.620" v="12" actId="1076"/>
          <ac:picMkLst>
            <pc:docMk/>
            <pc:sldMk cId="1334470143" sldId="4498"/>
            <ac:picMk id="4" creationId="{31A9D37B-05C6-A2A6-FF7F-1976F84373DC}"/>
          </ac:picMkLst>
        </pc:picChg>
      </pc:sldChg>
    </pc:docChg>
  </pc:docChgLst>
  <pc:docChgLst>
    <pc:chgData name="Alice Palmer" userId="S::alice.palmer@charliewaller.org::88bf8b12-baeb-47a7-b11d-56665470e9d1" providerId="AD" clId="Web-{A3E38B63-D6F9-DF25-9559-FBFACD471606}"/>
    <pc:docChg chg="modSld">
      <pc:chgData name="Alice Palmer" userId="S::alice.palmer@charliewaller.org::88bf8b12-baeb-47a7-b11d-56665470e9d1" providerId="AD" clId="Web-{A3E38B63-D6F9-DF25-9559-FBFACD471606}" dt="2023-03-16T16:02:59.020" v="2" actId="20577"/>
      <pc:docMkLst>
        <pc:docMk/>
      </pc:docMkLst>
      <pc:sldChg chg="modSp">
        <pc:chgData name="Alice Palmer" userId="S::alice.palmer@charliewaller.org::88bf8b12-baeb-47a7-b11d-56665470e9d1" providerId="AD" clId="Web-{A3E38B63-D6F9-DF25-9559-FBFACD471606}" dt="2023-03-16T16:02:59.020" v="2" actId="20577"/>
        <pc:sldMkLst>
          <pc:docMk/>
          <pc:sldMk cId="1593162834" sldId="4419"/>
        </pc:sldMkLst>
        <pc:spChg chg="mod">
          <ac:chgData name="Alice Palmer" userId="S::alice.palmer@charliewaller.org::88bf8b12-baeb-47a7-b11d-56665470e9d1" providerId="AD" clId="Web-{A3E38B63-D6F9-DF25-9559-FBFACD471606}" dt="2023-03-16T16:02:59.020" v="2" actId="20577"/>
          <ac:spMkLst>
            <pc:docMk/>
            <pc:sldMk cId="1593162834" sldId="4419"/>
            <ac:spMk id="25" creationId="{8AEE7331-76F6-5044-AB46-5D0AC19EC842}"/>
          </ac:spMkLst>
        </pc:spChg>
      </pc:sldChg>
      <pc:sldChg chg="modSp">
        <pc:chgData name="Alice Palmer" userId="S::alice.palmer@charliewaller.org::88bf8b12-baeb-47a7-b11d-56665470e9d1" providerId="AD" clId="Web-{A3E38B63-D6F9-DF25-9559-FBFACD471606}" dt="2023-03-16T16:02:48.254" v="1" actId="20577"/>
        <pc:sldMkLst>
          <pc:docMk/>
          <pc:sldMk cId="20293755" sldId="4477"/>
        </pc:sldMkLst>
        <pc:spChg chg="mod">
          <ac:chgData name="Alice Palmer" userId="S::alice.palmer@charliewaller.org::88bf8b12-baeb-47a7-b11d-56665470e9d1" providerId="AD" clId="Web-{A3E38B63-D6F9-DF25-9559-FBFACD471606}" dt="2023-03-16T16:02:48.254" v="1" actId="20577"/>
          <ac:spMkLst>
            <pc:docMk/>
            <pc:sldMk cId="20293755" sldId="4477"/>
            <ac:spMk id="6" creationId="{1D639036-802B-87FD-089E-8EB4A23896DA}"/>
          </ac:spMkLst>
        </pc:spChg>
      </pc:sldChg>
    </pc:docChg>
  </pc:docChgLst>
  <pc:docChgLst>
    <pc:chgData name="Amy Martin" userId="696df28b-a01f-4941-848a-b087e6819034" providerId="ADAL" clId="{76EF88A2-091E-49E0-9FB3-BB1EC8732A57}"/>
    <pc:docChg chg="custSel mod modSld">
      <pc:chgData name="Amy Martin" userId="696df28b-a01f-4941-848a-b087e6819034" providerId="ADAL" clId="{76EF88A2-091E-49E0-9FB3-BB1EC8732A57}" dt="2023-05-15T13:14:04.943" v="63"/>
      <pc:docMkLst>
        <pc:docMk/>
      </pc:docMkLst>
      <pc:sldChg chg="modSp mod">
        <pc:chgData name="Amy Martin" userId="696df28b-a01f-4941-848a-b087e6819034" providerId="ADAL" clId="{76EF88A2-091E-49E0-9FB3-BB1EC8732A57}" dt="2023-03-08T13:45:24.014" v="54" actId="1035"/>
        <pc:sldMkLst>
          <pc:docMk/>
          <pc:sldMk cId="1360521680" sldId="263"/>
        </pc:sldMkLst>
        <pc:spChg chg="mod">
          <ac:chgData name="Amy Martin" userId="696df28b-a01f-4941-848a-b087e6819034" providerId="ADAL" clId="{76EF88A2-091E-49E0-9FB3-BB1EC8732A57}" dt="2023-03-08T13:45:24.014" v="54" actId="1035"/>
          <ac:spMkLst>
            <pc:docMk/>
            <pc:sldMk cId="1360521680" sldId="263"/>
            <ac:spMk id="4" creationId="{4887EDA8-9007-4E96-A524-99B20FC57641}"/>
          </ac:spMkLst>
        </pc:spChg>
      </pc:sldChg>
      <pc:sldChg chg="modSp mod modAnim">
        <pc:chgData name="Amy Martin" userId="696df28b-a01f-4941-848a-b087e6819034" providerId="ADAL" clId="{76EF88A2-091E-49E0-9FB3-BB1EC8732A57}" dt="2023-03-08T13:46:24.120" v="58"/>
        <pc:sldMkLst>
          <pc:docMk/>
          <pc:sldMk cId="1593162834" sldId="4419"/>
        </pc:sldMkLst>
        <pc:picChg chg="mod">
          <ac:chgData name="Amy Martin" userId="696df28b-a01f-4941-848a-b087e6819034" providerId="ADAL" clId="{76EF88A2-091E-49E0-9FB3-BB1EC8732A57}" dt="2023-02-20T10:49:47.498" v="5" actId="14100"/>
          <ac:picMkLst>
            <pc:docMk/>
            <pc:sldMk cId="1593162834" sldId="4419"/>
            <ac:picMk id="3" creationId="{7B3435E2-33D1-2CE4-7670-E54121B60446}"/>
          </ac:picMkLst>
        </pc:picChg>
        <pc:picChg chg="mod">
          <ac:chgData name="Amy Martin" userId="696df28b-a01f-4941-848a-b087e6819034" providerId="ADAL" clId="{76EF88A2-091E-49E0-9FB3-BB1EC8732A57}" dt="2023-02-20T10:49:52.252" v="7" actId="14100"/>
          <ac:picMkLst>
            <pc:docMk/>
            <pc:sldMk cId="1593162834" sldId="4419"/>
            <ac:picMk id="8" creationId="{C24E0B9A-8385-EB8F-9EBA-520626A26770}"/>
          </ac:picMkLst>
        </pc:picChg>
        <pc:picChg chg="mod">
          <ac:chgData name="Amy Martin" userId="696df28b-a01f-4941-848a-b087e6819034" providerId="ADAL" clId="{76EF88A2-091E-49E0-9FB3-BB1EC8732A57}" dt="2023-02-20T10:49:40.274" v="4" actId="1037"/>
          <ac:picMkLst>
            <pc:docMk/>
            <pc:sldMk cId="1593162834" sldId="4419"/>
            <ac:picMk id="9" creationId="{4D64F991-FD4F-D50C-4227-AF29E26344D7}"/>
          </ac:picMkLst>
        </pc:picChg>
        <pc:picChg chg="mod">
          <ac:chgData name="Amy Martin" userId="696df28b-a01f-4941-848a-b087e6819034" providerId="ADAL" clId="{76EF88A2-091E-49E0-9FB3-BB1EC8732A57}" dt="2023-02-20T10:49:50.290" v="6" actId="14100"/>
          <ac:picMkLst>
            <pc:docMk/>
            <pc:sldMk cId="1593162834" sldId="4419"/>
            <ac:picMk id="10" creationId="{FF0CC9A7-E419-B1D0-390C-02C4EC074771}"/>
          </ac:picMkLst>
        </pc:picChg>
      </pc:sldChg>
      <pc:sldChg chg="addSp delSp mod">
        <pc:chgData name="Amy Martin" userId="696df28b-a01f-4941-848a-b087e6819034" providerId="ADAL" clId="{76EF88A2-091E-49E0-9FB3-BB1EC8732A57}" dt="2023-03-08T10:16:30.178" v="34" actId="22"/>
        <pc:sldMkLst>
          <pc:docMk/>
          <pc:sldMk cId="3984784541" sldId="4432"/>
        </pc:sldMkLst>
        <pc:picChg chg="add">
          <ac:chgData name="Amy Martin" userId="696df28b-a01f-4941-848a-b087e6819034" providerId="ADAL" clId="{76EF88A2-091E-49E0-9FB3-BB1EC8732A57}" dt="2023-03-08T10:16:30.178" v="34" actId="22"/>
          <ac:picMkLst>
            <pc:docMk/>
            <pc:sldMk cId="3984784541" sldId="4432"/>
            <ac:picMk id="3" creationId="{A3E175E9-0D2C-7BEC-8640-FD4C2C7931ED}"/>
          </ac:picMkLst>
        </pc:picChg>
        <pc:picChg chg="del">
          <ac:chgData name="Amy Martin" userId="696df28b-a01f-4941-848a-b087e6819034" providerId="ADAL" clId="{76EF88A2-091E-49E0-9FB3-BB1EC8732A57}" dt="2023-03-08T10:16:29.803" v="33" actId="478"/>
          <ac:picMkLst>
            <pc:docMk/>
            <pc:sldMk cId="3984784541" sldId="4432"/>
            <ac:picMk id="4" creationId="{5387B9B6-275C-5640-8598-5BCAD73E289B}"/>
          </ac:picMkLst>
        </pc:picChg>
      </pc:sldChg>
      <pc:sldChg chg="addSp delSp modSp mod">
        <pc:chgData name="Amy Martin" userId="696df28b-a01f-4941-848a-b087e6819034" providerId="ADAL" clId="{76EF88A2-091E-49E0-9FB3-BB1EC8732A57}" dt="2023-02-20T10:52:10.140" v="23" actId="1076"/>
        <pc:sldMkLst>
          <pc:docMk/>
          <pc:sldMk cId="2225316741" sldId="4462"/>
        </pc:sldMkLst>
        <pc:picChg chg="add mod">
          <ac:chgData name="Amy Martin" userId="696df28b-a01f-4941-848a-b087e6819034" providerId="ADAL" clId="{76EF88A2-091E-49E0-9FB3-BB1EC8732A57}" dt="2023-02-20T10:51:53.527" v="15" actId="1076"/>
          <ac:picMkLst>
            <pc:docMk/>
            <pc:sldMk cId="2225316741" sldId="4462"/>
            <ac:picMk id="4" creationId="{0CDE92D0-8120-DD97-FB2E-294323C6C52C}"/>
          </ac:picMkLst>
        </pc:picChg>
        <pc:picChg chg="add mod">
          <ac:chgData name="Amy Martin" userId="696df28b-a01f-4941-848a-b087e6819034" providerId="ADAL" clId="{76EF88A2-091E-49E0-9FB3-BB1EC8732A57}" dt="2023-02-20T10:52:10.140" v="23" actId="1076"/>
          <ac:picMkLst>
            <pc:docMk/>
            <pc:sldMk cId="2225316741" sldId="4462"/>
            <ac:picMk id="8" creationId="{D9B026F6-D72C-2D85-6298-D4FAADE84EA8}"/>
          </ac:picMkLst>
        </pc:picChg>
        <pc:picChg chg="del">
          <ac:chgData name="Amy Martin" userId="696df28b-a01f-4941-848a-b087e6819034" providerId="ADAL" clId="{76EF88A2-091E-49E0-9FB3-BB1EC8732A57}" dt="2023-02-20T10:51:04.421" v="8" actId="478"/>
          <ac:picMkLst>
            <pc:docMk/>
            <pc:sldMk cId="2225316741" sldId="4462"/>
            <ac:picMk id="9" creationId="{2EC68927-2CCD-971F-95F9-EA9939ED8EA4}"/>
          </ac:picMkLst>
        </pc:picChg>
        <pc:picChg chg="del">
          <ac:chgData name="Amy Martin" userId="696df28b-a01f-4941-848a-b087e6819034" providerId="ADAL" clId="{76EF88A2-091E-49E0-9FB3-BB1EC8732A57}" dt="2023-02-20T10:51:54.573" v="16" actId="478"/>
          <ac:picMkLst>
            <pc:docMk/>
            <pc:sldMk cId="2225316741" sldId="4462"/>
            <ac:picMk id="11" creationId="{E1C442AC-9758-F23D-93C0-DA840996B356}"/>
          </ac:picMkLst>
        </pc:picChg>
      </pc:sldChg>
      <pc:sldChg chg="addSp delSp modSp mod">
        <pc:chgData name="Amy Martin" userId="696df28b-a01f-4941-848a-b087e6819034" providerId="ADAL" clId="{76EF88A2-091E-49E0-9FB3-BB1EC8732A57}" dt="2023-02-20T10:52:25.302" v="30" actId="1076"/>
        <pc:sldMkLst>
          <pc:docMk/>
          <pc:sldMk cId="3477622950" sldId="4463"/>
        </pc:sldMkLst>
        <pc:picChg chg="add mod">
          <ac:chgData name="Amy Martin" userId="696df28b-a01f-4941-848a-b087e6819034" providerId="ADAL" clId="{76EF88A2-091E-49E0-9FB3-BB1EC8732A57}" dt="2023-02-20T10:52:25.302" v="30" actId="1076"/>
          <ac:picMkLst>
            <pc:docMk/>
            <pc:sldMk cId="3477622950" sldId="4463"/>
            <ac:picMk id="6" creationId="{01CF5AE8-DDCD-03F5-F5F6-3B7CA35FD64C}"/>
          </ac:picMkLst>
        </pc:picChg>
        <pc:picChg chg="del">
          <ac:chgData name="Amy Martin" userId="696df28b-a01f-4941-848a-b087e6819034" providerId="ADAL" clId="{76EF88A2-091E-49E0-9FB3-BB1EC8732A57}" dt="2023-02-20T10:52:13.741" v="24" actId="478"/>
          <ac:picMkLst>
            <pc:docMk/>
            <pc:sldMk cId="3477622950" sldId="4463"/>
            <ac:picMk id="8" creationId="{AC33304C-09CE-6CCA-0553-517889B5D115}"/>
          </ac:picMkLst>
        </pc:picChg>
      </pc:sldChg>
      <pc:sldChg chg="addSp delSp mod">
        <pc:chgData name="Amy Martin" userId="696df28b-a01f-4941-848a-b087e6819034" providerId="ADAL" clId="{76EF88A2-091E-49E0-9FB3-BB1EC8732A57}" dt="2023-03-08T10:16:03.686" v="32" actId="22"/>
        <pc:sldMkLst>
          <pc:docMk/>
          <pc:sldMk cId="4159345619" sldId="4471"/>
        </pc:sldMkLst>
        <pc:picChg chg="add">
          <ac:chgData name="Amy Martin" userId="696df28b-a01f-4941-848a-b087e6819034" providerId="ADAL" clId="{76EF88A2-091E-49E0-9FB3-BB1EC8732A57}" dt="2023-03-08T10:16:03.686" v="32" actId="22"/>
          <ac:picMkLst>
            <pc:docMk/>
            <pc:sldMk cId="4159345619" sldId="4471"/>
            <ac:picMk id="3" creationId="{F7394ED6-DEE1-6962-B4EE-08A6D8498B41}"/>
          </ac:picMkLst>
        </pc:picChg>
        <pc:picChg chg="del">
          <ac:chgData name="Amy Martin" userId="696df28b-a01f-4941-848a-b087e6819034" providerId="ADAL" clId="{76EF88A2-091E-49E0-9FB3-BB1EC8732A57}" dt="2023-03-08T10:16:03.378" v="31" actId="478"/>
          <ac:picMkLst>
            <pc:docMk/>
            <pc:sldMk cId="4159345619" sldId="4471"/>
            <ac:picMk id="5" creationId="{805BC62D-90E0-8445-A262-BA06DC2268A4}"/>
          </ac:picMkLst>
        </pc:picChg>
      </pc:sldChg>
      <pc:sldChg chg="modAnim">
        <pc:chgData name="Amy Martin" userId="696df28b-a01f-4941-848a-b087e6819034" providerId="ADAL" clId="{76EF88A2-091E-49E0-9FB3-BB1EC8732A57}" dt="2023-03-08T13:48:09.073" v="62"/>
        <pc:sldMkLst>
          <pc:docMk/>
          <pc:sldMk cId="20293755" sldId="447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FC7A3B-5F49-184E-BD36-866947A20926}" type="datetimeFigureOut">
              <a:rPr lang="en-US" smtClean="0"/>
              <a:t>5/15/2023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7CA5DC-5553-2447-9EEC-CB1D7E52EA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809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1.00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A04282-26E0-45A1-8E09-028CB16A080B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6058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1978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4124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b="1" dirty="0">
              <a:solidFill>
                <a:schemeClr val="bg1"/>
              </a:solidFill>
              <a:latin typeface="Brown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0902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1011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</a:t>
            </a:r>
            <a:r>
              <a:rPr lang="en-US" dirty="0" err="1"/>
              <a:t>www.bbc.co.uk</a:t>
            </a:r>
            <a:r>
              <a:rPr lang="en-US" dirty="0"/>
              <a:t>/bitesize/articles/z8n7qfr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939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Highlight the importance of speaking out about a worry- the two sites are hyperlinked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1589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A04282-26E0-45A1-8E09-028CB16A080B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71056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image is hyperlinked so you can explore the website/ show it to students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9527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image is hyperlinked so you can explore the website/ show it to students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7616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Students can continue to role play or hot seat some of the characters where they interview them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857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7845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Students can continue to role play or hot seat some of the characters where they interview them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8743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Students can continue to role play or hot seat some of the characters where they interview them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731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844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Continue to role play or hot seat interview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920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BBDE858-40B8-A444-80BA-B8E649EEB3F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4000" baseline="0">
                <a:solidFill>
                  <a:srgbClr val="005E84"/>
                </a:solidFill>
                <a:latin typeface="Brown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2" y="3759200"/>
            <a:ext cx="5040313" cy="2478086"/>
          </a:xfrm>
        </p:spPr>
        <p:txBody>
          <a:bodyPr>
            <a:normAutofit/>
          </a:bodyPr>
          <a:lstStyle>
            <a:lvl1pPr marL="0" indent="0" algn="l">
              <a:buNone/>
              <a:defRPr sz="2100" baseline="0">
                <a:solidFill>
                  <a:srgbClr val="005E84"/>
                </a:solidFill>
                <a:latin typeface="Roboto Slab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9345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2F4F874-EB9C-F146-83CC-79344F7B51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295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2F4F874-EB9C-F146-83CC-79344F7B51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6528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2F4F874-EB9C-F146-83CC-79344F7B51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242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2F4F874-EB9C-F146-83CC-79344F7B51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585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ext 2Col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89A84F-1C3C-C849-B29A-43A9BB2E10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2" y="2420936"/>
            <a:ext cx="3579813" cy="3816352"/>
          </a:xfrm>
        </p:spPr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 marL="144000" indent="-457200">
              <a:spcAft>
                <a:spcPts val="600"/>
              </a:spcAft>
              <a:defRPr sz="2200" b="0" i="0" baseline="0">
                <a:latin typeface="Roboto Slab"/>
                <a:ea typeface="Roboto Slab Light" pitchFamily="2" charset="0"/>
              </a:defRPr>
            </a:lvl2pPr>
            <a:lvl3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3pPr>
            <a:lvl4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4pPr>
            <a:lvl5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20937"/>
            <a:ext cx="3579813" cy="3816351"/>
          </a:xfrm>
        </p:spPr>
        <p:txBody>
          <a:bodyPr>
            <a:normAutofit/>
          </a:bodyPr>
          <a:lstStyle>
            <a:lvl1pPr>
              <a:defRPr sz="2200" b="0" i="0">
                <a:latin typeface="Roboto Slab" pitchFamily="2" charset="0"/>
                <a:ea typeface="Roboto Slab" pitchFamily="2" charset="0"/>
              </a:defRPr>
            </a:lvl1pPr>
            <a:lvl2pPr>
              <a:defRPr sz="2200" b="0" i="0">
                <a:latin typeface="Roboto Slab Light" pitchFamily="2" charset="0"/>
                <a:ea typeface="Roboto Slab Light" pitchFamily="2" charset="0"/>
              </a:defRPr>
            </a:lvl2pPr>
            <a:lvl3pPr>
              <a:defRPr b="0" i="0">
                <a:latin typeface="Brown-RegularItalic" pitchFamily="2" charset="77"/>
              </a:defRPr>
            </a:lvl3pPr>
            <a:lvl4pPr>
              <a:defRPr b="0" i="0">
                <a:latin typeface="Brown-RegularItalic" pitchFamily="2" charset="77"/>
              </a:defRPr>
            </a:lvl4pPr>
            <a:lvl5pPr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9634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ext 2Col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89A84F-1C3C-C849-B29A-43A9BB2E10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2" y="2420936"/>
            <a:ext cx="3579813" cy="3816352"/>
          </a:xfrm>
        </p:spPr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 marL="144000" indent="-457200">
              <a:spcAft>
                <a:spcPts val="600"/>
              </a:spcAft>
              <a:defRPr sz="2200" b="0" i="0" baseline="0">
                <a:latin typeface="Roboto Slab"/>
                <a:ea typeface="Roboto Slab Light" pitchFamily="2" charset="0"/>
              </a:defRPr>
            </a:lvl2pPr>
            <a:lvl3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3pPr>
            <a:lvl4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4pPr>
            <a:lvl5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20937"/>
            <a:ext cx="3579813" cy="3816351"/>
          </a:xfrm>
        </p:spPr>
        <p:txBody>
          <a:bodyPr>
            <a:normAutofit/>
          </a:bodyPr>
          <a:lstStyle>
            <a:lvl1pPr>
              <a:defRPr sz="2200" b="0" i="0">
                <a:latin typeface="Roboto Slab" pitchFamily="2" charset="0"/>
                <a:ea typeface="Roboto Slab" pitchFamily="2" charset="0"/>
              </a:defRPr>
            </a:lvl1pPr>
            <a:lvl2pPr>
              <a:defRPr sz="2200" b="0" i="0">
                <a:latin typeface="Roboto Slab Light" pitchFamily="2" charset="0"/>
                <a:ea typeface="Roboto Slab Light" pitchFamily="2" charset="0"/>
              </a:defRPr>
            </a:lvl2pPr>
            <a:lvl3pPr>
              <a:defRPr b="0" i="0">
                <a:latin typeface="Brown-RegularItalic" pitchFamily="2" charset="77"/>
              </a:defRPr>
            </a:lvl3pPr>
            <a:lvl4pPr>
              <a:defRPr b="0" i="0">
                <a:latin typeface="Brown-RegularItalic" pitchFamily="2" charset="77"/>
              </a:defRPr>
            </a:lvl4pPr>
            <a:lvl5pPr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6194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Text 2Col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89A84F-1C3C-C849-B29A-43A9BB2E10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2" y="2420936"/>
            <a:ext cx="3579813" cy="3816352"/>
          </a:xfrm>
        </p:spPr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 marL="144000" indent="-457200">
              <a:spcAft>
                <a:spcPts val="600"/>
              </a:spcAft>
              <a:defRPr sz="2200" b="0" i="0" baseline="0">
                <a:latin typeface="Roboto Slab"/>
                <a:ea typeface="Roboto Slab Light" pitchFamily="2" charset="0"/>
              </a:defRPr>
            </a:lvl2pPr>
            <a:lvl3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3pPr>
            <a:lvl4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4pPr>
            <a:lvl5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20937"/>
            <a:ext cx="3579813" cy="3816351"/>
          </a:xfrm>
        </p:spPr>
        <p:txBody>
          <a:bodyPr>
            <a:normAutofit/>
          </a:bodyPr>
          <a:lstStyle>
            <a:lvl1pPr>
              <a:defRPr sz="2200" b="0" i="0">
                <a:latin typeface="Roboto Slab" pitchFamily="2" charset="0"/>
                <a:ea typeface="Roboto Slab" pitchFamily="2" charset="0"/>
              </a:defRPr>
            </a:lvl1pPr>
            <a:lvl2pPr>
              <a:defRPr sz="2200" b="0" i="0">
                <a:latin typeface="Roboto Slab Light" pitchFamily="2" charset="0"/>
                <a:ea typeface="Roboto Slab Light" pitchFamily="2" charset="0"/>
              </a:defRPr>
            </a:lvl2pPr>
            <a:lvl3pPr>
              <a:defRPr b="0" i="0">
                <a:latin typeface="Brown-RegularItalic" pitchFamily="2" charset="77"/>
              </a:defRPr>
            </a:lvl3pPr>
            <a:lvl4pPr>
              <a:defRPr b="0" i="0">
                <a:latin typeface="Brown-RegularItalic" pitchFamily="2" charset="77"/>
              </a:defRPr>
            </a:lvl4pPr>
            <a:lvl5pPr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1120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_Text 2Col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89A84F-1C3C-C849-B29A-43A9BB2E10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2" y="2420936"/>
            <a:ext cx="3579813" cy="3816352"/>
          </a:xfrm>
        </p:spPr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 marL="144000" indent="-457200">
              <a:spcAft>
                <a:spcPts val="600"/>
              </a:spcAft>
              <a:defRPr sz="2200" b="0" i="0" baseline="0">
                <a:latin typeface="Roboto Slab"/>
                <a:ea typeface="Roboto Slab Light" pitchFamily="2" charset="0"/>
              </a:defRPr>
            </a:lvl2pPr>
            <a:lvl3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3pPr>
            <a:lvl4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4pPr>
            <a:lvl5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20937"/>
            <a:ext cx="3579813" cy="3816351"/>
          </a:xfrm>
        </p:spPr>
        <p:txBody>
          <a:bodyPr>
            <a:normAutofit/>
          </a:bodyPr>
          <a:lstStyle>
            <a:lvl1pPr>
              <a:defRPr sz="2200" b="0" i="0">
                <a:latin typeface="Roboto Slab" pitchFamily="2" charset="0"/>
                <a:ea typeface="Roboto Slab" pitchFamily="2" charset="0"/>
              </a:defRPr>
            </a:lvl1pPr>
            <a:lvl2pPr>
              <a:defRPr sz="2200" b="0" i="0">
                <a:latin typeface="Roboto Slab Light" pitchFamily="2" charset="0"/>
                <a:ea typeface="Roboto Slab Light" pitchFamily="2" charset="0"/>
              </a:defRPr>
            </a:lvl2pPr>
            <a:lvl3pPr>
              <a:defRPr b="0" i="0">
                <a:latin typeface="Brown-RegularItalic" pitchFamily="2" charset="77"/>
              </a:defRPr>
            </a:lvl3pPr>
            <a:lvl4pPr>
              <a:defRPr b="0" i="0">
                <a:latin typeface="Brown-RegularItalic" pitchFamily="2" charset="77"/>
              </a:defRPr>
            </a:lvl4pPr>
            <a:lvl5pPr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3578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4_Text 2Col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89A84F-1C3C-C849-B29A-43A9BB2E10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2" y="2420936"/>
            <a:ext cx="3579813" cy="3816352"/>
          </a:xfrm>
        </p:spPr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 marL="144000" indent="-457200">
              <a:spcAft>
                <a:spcPts val="600"/>
              </a:spcAft>
              <a:defRPr sz="2200" b="0" i="0" baseline="0">
                <a:latin typeface="Roboto Slab"/>
                <a:ea typeface="Roboto Slab Light" pitchFamily="2" charset="0"/>
              </a:defRPr>
            </a:lvl2pPr>
            <a:lvl3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3pPr>
            <a:lvl4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4pPr>
            <a:lvl5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20937"/>
            <a:ext cx="3579813" cy="3816351"/>
          </a:xfrm>
        </p:spPr>
        <p:txBody>
          <a:bodyPr>
            <a:normAutofit/>
          </a:bodyPr>
          <a:lstStyle>
            <a:lvl1pPr>
              <a:defRPr sz="2200" b="0" i="0">
                <a:latin typeface="Roboto Slab" pitchFamily="2" charset="0"/>
                <a:ea typeface="Roboto Slab" pitchFamily="2" charset="0"/>
              </a:defRPr>
            </a:lvl1pPr>
            <a:lvl2pPr>
              <a:defRPr sz="2200" b="0" i="0">
                <a:latin typeface="Roboto Slab Light" pitchFamily="2" charset="0"/>
                <a:ea typeface="Roboto Slab Light" pitchFamily="2" charset="0"/>
              </a:defRPr>
            </a:lvl2pPr>
            <a:lvl3pPr>
              <a:defRPr b="0" i="0">
                <a:latin typeface="Brown-RegularItalic" pitchFamily="2" charset="77"/>
              </a:defRPr>
            </a:lvl3pPr>
            <a:lvl4pPr>
              <a:defRPr b="0" i="0">
                <a:latin typeface="Brown-RegularItalic" pitchFamily="2" charset="77"/>
              </a:defRPr>
            </a:lvl4pPr>
            <a:lvl5pPr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6685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5_Text 2Col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89A84F-1C3C-C849-B29A-43A9BB2E10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2" y="2420936"/>
            <a:ext cx="3579813" cy="3816352"/>
          </a:xfrm>
        </p:spPr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 marL="144000" indent="-457200">
              <a:spcAft>
                <a:spcPts val="600"/>
              </a:spcAft>
              <a:defRPr sz="2200" b="0" i="0" baseline="0">
                <a:latin typeface="Roboto Slab"/>
                <a:ea typeface="Roboto Slab Light" pitchFamily="2" charset="0"/>
              </a:defRPr>
            </a:lvl2pPr>
            <a:lvl3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3pPr>
            <a:lvl4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4pPr>
            <a:lvl5pPr marL="144000" indent="-457200">
              <a:spcAft>
                <a:spcPts val="600"/>
              </a:spcAft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20937"/>
            <a:ext cx="3579813" cy="3816351"/>
          </a:xfrm>
        </p:spPr>
        <p:txBody>
          <a:bodyPr>
            <a:normAutofit/>
          </a:bodyPr>
          <a:lstStyle>
            <a:lvl1pPr>
              <a:defRPr sz="2200" b="0" i="0">
                <a:latin typeface="Roboto Slab" pitchFamily="2" charset="0"/>
                <a:ea typeface="Roboto Slab" pitchFamily="2" charset="0"/>
              </a:defRPr>
            </a:lvl1pPr>
            <a:lvl2pPr>
              <a:defRPr sz="2200" b="0" i="0">
                <a:latin typeface="Roboto Slab Light" pitchFamily="2" charset="0"/>
                <a:ea typeface="Roboto Slab Light" pitchFamily="2" charset="0"/>
              </a:defRPr>
            </a:lvl2pPr>
            <a:lvl3pPr>
              <a:defRPr b="0" i="0">
                <a:latin typeface="Brown-RegularItalic" pitchFamily="2" charset="77"/>
              </a:defRPr>
            </a:lvl3pPr>
            <a:lvl4pPr>
              <a:defRPr b="0" i="0">
                <a:latin typeface="Brown-RegularItalic" pitchFamily="2" charset="77"/>
              </a:defRPr>
            </a:lvl4pPr>
            <a:lvl5pPr>
              <a:defRPr b="0" i="0">
                <a:latin typeface="Brown-RegularItalic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596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/Section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A963A61-F056-0B49-8378-503986F0830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2" y="3759200"/>
            <a:ext cx="5040313" cy="2478086"/>
          </a:xfrm>
        </p:spPr>
        <p:txBody>
          <a:bodyPr>
            <a:normAutofit/>
          </a:bodyPr>
          <a:lstStyle>
            <a:lvl1pPr marL="0" indent="0" algn="l">
              <a:buNone/>
              <a:defRPr sz="2200" b="0" i="0">
                <a:solidFill>
                  <a:srgbClr val="005E84"/>
                </a:solidFill>
                <a:latin typeface="Brown-RegularItalic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11" name="Doughnut 10">
            <a:extLst>
              <a:ext uri="{FF2B5EF4-FFF2-40B4-BE49-F238E27FC236}">
                <a16:creationId xmlns:a16="http://schemas.microsoft.com/office/drawing/2014/main" id="{8EDBCD7C-D4C5-0141-BE7E-3E1A5007AF7C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7924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_Simple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9266CA0-0607-3944-ACAF-CF90E45B5F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9345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ext_Simple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9266CA0-0607-3944-ACAF-CF90E45B5F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4380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ext_Simple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9266CA0-0607-3944-ACAF-CF90E45B5F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5499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ext_Simple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9266CA0-0607-3944-ACAF-CF90E45B5F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7802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ext_Simple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9266CA0-0607-3944-ACAF-CF90E45B5F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9019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ext_Simple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9266CA0-0607-3944-ACAF-CF90E45B5F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2705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_Thank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C31DBF2-E778-D349-8D0C-A895AB5ABC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3000"/>
            </a:lvl1pPr>
          </a:lstStyle>
          <a:p>
            <a:r>
              <a:rPr lang="en-GB"/>
              <a:t>Thank you</a:t>
            </a:r>
            <a:endParaRPr lang="en-US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34D152FF-FF2B-244A-B63C-688B3E62070C}"/>
              </a:ext>
            </a:extLst>
          </p:cNvPr>
          <p:cNvSpPr txBox="1">
            <a:spLocks/>
          </p:cNvSpPr>
          <p:nvPr userDrawn="1"/>
        </p:nvSpPr>
        <p:spPr>
          <a:xfrm>
            <a:off x="6244997" y="6237285"/>
            <a:ext cx="2438401" cy="26987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en-US"/>
            </a:defPPr>
            <a:lvl1pPr marL="0" algn="l" defTabSz="457200" rtl="0" eaLnBrk="1" latinLnBrk="0" hangingPunct="1">
              <a:defRPr sz="1200" b="1" i="0" kern="1200" baseline="0">
                <a:solidFill>
                  <a:srgbClr val="EF811B"/>
                </a:solidFill>
                <a:latin typeface="Brown-RegularItalic" pitchFamily="2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sz="800" b="0" i="0" kern="1200" baseline="0">
                <a:solidFill>
                  <a:schemeClr val="bg1"/>
                </a:solidFill>
                <a:effectLst/>
                <a:latin typeface="Roboto Slab Light" pitchFamily="2" charset="0"/>
                <a:ea typeface="Roboto Slab Light" pitchFamily="2" charset="0"/>
                <a:cs typeface="+mn-cs"/>
              </a:rPr>
              <a:t>Registered charity number 1109984</a:t>
            </a:r>
          </a:p>
        </p:txBody>
      </p:sp>
    </p:spTree>
    <p:extLst>
      <p:ext uri="{BB962C8B-B14F-4D97-AF65-F5344CB8AC3E}">
        <p14:creationId xmlns:p14="http://schemas.microsoft.com/office/powerpoint/2010/main" val="2858933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graphics, drawing&#10;&#10;Description automatically generated">
            <a:extLst>
              <a:ext uri="{FF2B5EF4-FFF2-40B4-BE49-F238E27FC236}">
                <a16:creationId xmlns:a16="http://schemas.microsoft.com/office/drawing/2014/main" id="{1BBDE858-40B8-A444-80BA-B8E649EEB3F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3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2" y="3759200"/>
            <a:ext cx="5040313" cy="2478086"/>
          </a:xfrm>
        </p:spPr>
        <p:txBody>
          <a:bodyPr>
            <a:normAutofit/>
          </a:bodyPr>
          <a:lstStyle>
            <a:lvl1pPr marL="0" indent="0" algn="l">
              <a:buNone/>
              <a:defRPr sz="2100" baseline="0">
                <a:solidFill>
                  <a:schemeClr val="bg1"/>
                </a:solidFill>
                <a:latin typeface="Brown-RegularItalic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31911" y="6237287"/>
            <a:ext cx="2438401" cy="269875"/>
          </a:xfrm>
        </p:spPr>
        <p:txBody>
          <a:bodyPr/>
          <a:lstStyle>
            <a:lvl1pPr>
              <a:defRPr sz="1200" b="1" i="0" baseline="0">
                <a:latin typeface="Brown-RegularItalic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3454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_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ED7EA680-B51F-6E41-A52C-4298190DAB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2420937"/>
            <a:ext cx="5688013" cy="381635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3CD3B-0B7E-9F43-AB10-3DFC78E76F5B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Doughnut 11">
            <a:extLst>
              <a:ext uri="{FF2B5EF4-FFF2-40B4-BE49-F238E27FC236}">
                <a16:creationId xmlns:a16="http://schemas.microsoft.com/office/drawing/2014/main" id="{18A0205B-9C48-6A47-BB05-0215B14E8627}"/>
              </a:ext>
            </a:extLst>
          </p:cNvPr>
          <p:cNvSpPr/>
          <p:nvPr userDrawn="1"/>
        </p:nvSpPr>
        <p:spPr>
          <a:xfrm>
            <a:off x="8208963" y="5967412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88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/Section_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7EAFB47-539C-6B46-81A0-0C477A72A4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2" y="3759200"/>
            <a:ext cx="5040313" cy="2478086"/>
          </a:xfrm>
        </p:spPr>
        <p:txBody>
          <a:bodyPr>
            <a:normAutofit/>
          </a:bodyPr>
          <a:lstStyle>
            <a:lvl1pPr marL="0" indent="0" algn="l">
              <a:buNone/>
              <a:defRPr sz="2200" b="0" i="0">
                <a:solidFill>
                  <a:srgbClr val="005E84"/>
                </a:solidFill>
                <a:latin typeface="Brown-RegularItalic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2360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/Section_Lila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0A69D7D-3B91-E549-8AF4-0DB964544D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2" y="3759200"/>
            <a:ext cx="5040313" cy="2478086"/>
          </a:xfrm>
        </p:spPr>
        <p:txBody>
          <a:bodyPr>
            <a:normAutofit/>
          </a:bodyPr>
          <a:lstStyle>
            <a:lvl1pPr marL="0" indent="0" algn="l">
              <a:buNone/>
              <a:defRPr sz="2200" b="0" i="0">
                <a:solidFill>
                  <a:srgbClr val="005E84"/>
                </a:solidFill>
                <a:latin typeface="Brown-RegularItalic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11" name="Doughnut 10">
            <a:extLst>
              <a:ext uri="{FF2B5EF4-FFF2-40B4-BE49-F238E27FC236}">
                <a16:creationId xmlns:a16="http://schemas.microsoft.com/office/drawing/2014/main" id="{8EDBCD7C-D4C5-0141-BE7E-3E1A5007AF7C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170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/Section_Li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AD79B1D-A52D-4045-9EAD-F055EB5BA4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2" y="3759200"/>
            <a:ext cx="5040313" cy="2478086"/>
          </a:xfrm>
        </p:spPr>
        <p:txBody>
          <a:bodyPr>
            <a:normAutofit/>
          </a:bodyPr>
          <a:lstStyle>
            <a:lvl1pPr marL="0" indent="0" algn="l">
              <a:buNone/>
              <a:defRPr sz="2200" b="0" i="0">
                <a:solidFill>
                  <a:srgbClr val="005E84"/>
                </a:solidFill>
                <a:latin typeface="Brown-RegularItalic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11" name="Doughnut 10">
            <a:extLst>
              <a:ext uri="{FF2B5EF4-FFF2-40B4-BE49-F238E27FC236}">
                <a16:creationId xmlns:a16="http://schemas.microsoft.com/office/drawing/2014/main" id="{8EDBCD7C-D4C5-0141-BE7E-3E1A5007AF7C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5797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/Section_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0D1A0EF-1045-6C4A-AFD7-0617454229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2" y="3759200"/>
            <a:ext cx="5040313" cy="2478086"/>
          </a:xfrm>
        </p:spPr>
        <p:txBody>
          <a:bodyPr>
            <a:normAutofit/>
          </a:bodyPr>
          <a:lstStyle>
            <a:lvl1pPr marL="0" indent="0" algn="l">
              <a:buNone/>
              <a:defRPr sz="2200" b="0" i="0">
                <a:solidFill>
                  <a:srgbClr val="005E84"/>
                </a:solidFill>
                <a:latin typeface="Brown-RegularItalic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11" name="Doughnut 10">
            <a:extLst>
              <a:ext uri="{FF2B5EF4-FFF2-40B4-BE49-F238E27FC236}">
                <a16:creationId xmlns:a16="http://schemas.microsoft.com/office/drawing/2014/main" id="{8EDBCD7C-D4C5-0141-BE7E-3E1A5007AF7C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269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Cover/Section_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0D1A0EF-1045-6C4A-AFD7-0617454229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2" y="3759200"/>
            <a:ext cx="5040313" cy="2478086"/>
          </a:xfrm>
        </p:spPr>
        <p:txBody>
          <a:bodyPr>
            <a:normAutofit/>
          </a:bodyPr>
          <a:lstStyle>
            <a:lvl1pPr marL="0" indent="0" algn="l">
              <a:buNone/>
              <a:defRPr sz="2200" b="0" i="0">
                <a:solidFill>
                  <a:srgbClr val="005E84"/>
                </a:solidFill>
                <a:latin typeface="Brown-RegularItalic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11" name="Doughnut 10">
            <a:extLst>
              <a:ext uri="{FF2B5EF4-FFF2-40B4-BE49-F238E27FC236}">
                <a16:creationId xmlns:a16="http://schemas.microsoft.com/office/drawing/2014/main" id="{8EDBCD7C-D4C5-0141-BE7E-3E1A5007AF7C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9401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2F4F874-EB9C-F146-83CC-79344F7B51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649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2F4F874-EB9C-F146-83CC-79344F7B51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200" b="0" i="0" baseline="0">
                <a:latin typeface="Roboto Slab"/>
                <a:ea typeface="Roboto Slab" pitchFamily="2" charset="0"/>
              </a:defRPr>
            </a:lvl1pPr>
            <a:lvl2pPr>
              <a:defRPr sz="2200" baseline="0">
                <a:latin typeface="Roboto Slab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23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765175"/>
            <a:ext cx="5688013" cy="16557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2420937"/>
            <a:ext cx="7524751" cy="381635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3" y="6237287"/>
            <a:ext cx="3086100" cy="26987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 b="0" i="0">
                <a:solidFill>
                  <a:srgbClr val="005E84"/>
                </a:solidFill>
                <a:latin typeface="BROWN-LIGHT" pitchFamily="2" charset="77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8963" y="5967413"/>
            <a:ext cx="539750" cy="5397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1" i="0">
                <a:solidFill>
                  <a:srgbClr val="EF811B"/>
                </a:solidFill>
                <a:latin typeface="Brown-RegularItalic" pitchFamily="2" charset="77"/>
              </a:defRPr>
            </a:lvl1pPr>
          </a:lstStyle>
          <a:p>
            <a:fld id="{7C23CD3B-0B7E-9F43-AB10-3DFC78E76F5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Doughnut 13">
            <a:extLst>
              <a:ext uri="{FF2B5EF4-FFF2-40B4-BE49-F238E27FC236}">
                <a16:creationId xmlns:a16="http://schemas.microsoft.com/office/drawing/2014/main" id="{8053CFB4-0282-FC47-9A5D-60F19FB383A5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82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701" r:id="rId7"/>
    <p:sldLayoutId id="2147483697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698" r:id="rId14"/>
    <p:sldLayoutId id="2147483707" r:id="rId15"/>
    <p:sldLayoutId id="2147483708" r:id="rId16"/>
    <p:sldLayoutId id="2147483709" r:id="rId17"/>
    <p:sldLayoutId id="2147483710" r:id="rId18"/>
    <p:sldLayoutId id="2147483711" r:id="rId19"/>
    <p:sldLayoutId id="2147483699" r:id="rId20"/>
    <p:sldLayoutId id="2147483712" r:id="rId21"/>
    <p:sldLayoutId id="2147483713" r:id="rId22"/>
    <p:sldLayoutId id="2147483714" r:id="rId23"/>
    <p:sldLayoutId id="2147483715" r:id="rId24"/>
    <p:sldLayoutId id="2147483716" r:id="rId25"/>
    <p:sldLayoutId id="2147483680" r:id="rId26"/>
    <p:sldLayoutId id="2147483661" r:id="rId27"/>
    <p:sldLayoutId id="2147483681" r:id="rId2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 baseline="0">
          <a:solidFill>
            <a:srgbClr val="005E84"/>
          </a:solidFill>
          <a:latin typeface="Brown-RegularItalic" pitchFamily="2" charset="77"/>
          <a:ea typeface="+mj-ea"/>
          <a:cs typeface="+mj-cs"/>
        </a:defRPr>
      </a:lvl1pPr>
    </p:titleStyle>
    <p:bodyStyle>
      <a:lvl1pPr marL="0" indent="0" algn="l" defTabSz="7200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100" b="0" i="0" kern="1200" baseline="0">
          <a:solidFill>
            <a:srgbClr val="005E84"/>
          </a:solidFill>
          <a:latin typeface="Roboto Slab Light" pitchFamily="2" charset="0"/>
          <a:ea typeface="Roboto Slab Light" pitchFamily="2" charset="0"/>
          <a:cs typeface="+mn-cs"/>
        </a:defRPr>
      </a:lvl1pPr>
      <a:lvl2pPr marL="144000" indent="-457200" algn="l" defTabSz="7200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100" b="0" i="0" kern="1200" baseline="0">
          <a:solidFill>
            <a:srgbClr val="005E84"/>
          </a:solidFill>
          <a:latin typeface="Roboto Slab Light" pitchFamily="2" charset="0"/>
          <a:ea typeface="Roboto Slab Light" pitchFamily="2" charset="0"/>
          <a:cs typeface="+mn-cs"/>
        </a:defRPr>
      </a:lvl2pPr>
      <a:lvl3pPr marL="1143000" indent="-228600" algn="l" defTabSz="7200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100" b="0" i="0" kern="1200" baseline="0">
          <a:solidFill>
            <a:srgbClr val="005E84"/>
          </a:solidFill>
          <a:latin typeface="Brown-RegularItalic" pitchFamily="2" charset="77"/>
          <a:ea typeface="+mn-ea"/>
          <a:cs typeface="+mn-cs"/>
        </a:defRPr>
      </a:lvl3pPr>
      <a:lvl4pPr marL="1600200" indent="-228600" algn="l" defTabSz="7200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100" b="0" i="0" kern="1200" baseline="0">
          <a:solidFill>
            <a:srgbClr val="005E84"/>
          </a:solidFill>
          <a:latin typeface="Brown-RegularItalic" pitchFamily="2" charset="77"/>
          <a:ea typeface="+mn-ea"/>
          <a:cs typeface="+mn-cs"/>
        </a:defRPr>
      </a:lvl4pPr>
      <a:lvl5pPr marL="2057400" indent="-228600" algn="l" defTabSz="7200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100" b="0" i="0" kern="1200" baseline="0">
          <a:solidFill>
            <a:srgbClr val="005E84"/>
          </a:solidFill>
          <a:latin typeface="Brown-RegularItalic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525">
          <p15:clr>
            <a:srgbClr val="F26B43"/>
          </p15:clr>
        </p15:guide>
        <p15:guide id="2" pos="4014">
          <p15:clr>
            <a:srgbClr val="F26B43"/>
          </p15:clr>
        </p15:guide>
        <p15:guide id="3" pos="5511">
          <p15:clr>
            <a:srgbClr val="F26B43"/>
          </p15:clr>
        </p15:guide>
        <p15:guide id="4" pos="5171">
          <p15:clr>
            <a:srgbClr val="F26B43"/>
          </p15:clr>
        </p15:guide>
        <p15:guide id="6" pos="431">
          <p15:clr>
            <a:srgbClr val="F26B43"/>
          </p15:clr>
        </p15:guide>
        <p15:guide id="7" orient="horz" pos="278">
          <p15:clr>
            <a:srgbClr val="F26B43"/>
          </p15:clr>
        </p15:guide>
        <p15:guide id="8" orient="horz" pos="3929">
          <p15:clr>
            <a:srgbClr val="F26B43"/>
          </p15:clr>
        </p15:guide>
        <p15:guide id="9" orient="horz" pos="482">
          <p15:clr>
            <a:srgbClr val="F26B43"/>
          </p15:clr>
        </p15:guide>
        <p15:guide id="10" pos="839">
          <p15:clr>
            <a:srgbClr val="F26B43"/>
          </p15:clr>
        </p15:guide>
        <p15:guide id="11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7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7.sv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7.sv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bc.co.uk/bitesize/articles/z8n7qfr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3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10" Type="http://schemas.openxmlformats.org/officeDocument/2006/relationships/image" Target="../media/image49.svg"/><Relationship Id="rId4" Type="http://schemas.openxmlformats.org/officeDocument/2006/relationships/hyperlink" Target="https://www.nhs.uk/every-mind-matters/mental-wellbeing-tips/youth-mental-health/" TargetMode="External"/><Relationship Id="rId9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emergingminds.org.uk/co-ray-young-people-evidence-informed-briefings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8.png"/><Relationship Id="rId5" Type="http://schemas.openxmlformats.org/officeDocument/2006/relationships/hyperlink" Target="https://charliewaller.org/resources/asking-for-help-young-person/" TargetMode="External"/><Relationship Id="rId4" Type="http://schemas.openxmlformats.org/officeDocument/2006/relationships/image" Target="../media/image1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emergingminds.org.uk/co-ray-young-people-evidence-informed-briefings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8.png"/><Relationship Id="rId5" Type="http://schemas.openxmlformats.org/officeDocument/2006/relationships/hyperlink" Target="https://charliewaller.org/resources/asking-for-help-young-person/" TargetMode="Externa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887EDA8-9007-4E96-A524-99B20FC57641}"/>
              </a:ext>
            </a:extLst>
          </p:cNvPr>
          <p:cNvSpPr txBox="1">
            <a:spLocks/>
          </p:cNvSpPr>
          <p:nvPr/>
        </p:nvSpPr>
        <p:spPr>
          <a:xfrm>
            <a:off x="1331914" y="3622703"/>
            <a:ext cx="5040313" cy="775108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EF811B"/>
                </a:solidFill>
                <a:latin typeface="Brown-RegularItalic" pitchFamily="2" charset="77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rgbClr val="005E84"/>
                </a:solidFill>
                <a:latin typeface="Brown" pitchFamily="2" charset="0"/>
              </a:rPr>
              <a:t>Getting help or support for your mental health</a:t>
            </a:r>
            <a:endParaRPr lang="en-US" sz="3200" dirty="0">
              <a:solidFill>
                <a:srgbClr val="005E84"/>
              </a:solidFill>
              <a:latin typeface="Brown" pitchFamily="2" charset="0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C6649292-1F6B-2797-70C7-C1254D2B3E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31914" y="4486387"/>
            <a:ext cx="5040313" cy="1822040"/>
          </a:xfrm>
        </p:spPr>
        <p:txBody>
          <a:bodyPr/>
          <a:lstStyle/>
          <a:p>
            <a:r>
              <a:rPr lang="en-GB" sz="2000" b="1" dirty="0">
                <a:solidFill>
                  <a:srgbClr val="EF811B"/>
                </a:solidFill>
                <a:latin typeface="Brown" pitchFamily="2" charset="0"/>
              </a:rPr>
              <a:t>Key Stage 3</a:t>
            </a:r>
            <a:endParaRPr lang="en-US" sz="2000" b="1" dirty="0">
              <a:solidFill>
                <a:srgbClr val="EF811B"/>
              </a:solidFill>
              <a:latin typeface="Brown" pitchFamily="2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94800AA-698E-236D-60ED-879142ABBD10}"/>
              </a:ext>
            </a:extLst>
          </p:cNvPr>
          <p:cNvSpPr/>
          <p:nvPr/>
        </p:nvSpPr>
        <p:spPr>
          <a:xfrm>
            <a:off x="575040" y="180181"/>
            <a:ext cx="2557098" cy="2557098"/>
          </a:xfrm>
          <a:prstGeom prst="ellipse">
            <a:avLst/>
          </a:prstGeom>
          <a:solidFill>
            <a:srgbClr val="EF81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4A9F412-A2CC-4F9B-37D6-5AB43604A3D3}"/>
              </a:ext>
            </a:extLst>
          </p:cNvPr>
          <p:cNvSpPr/>
          <p:nvPr/>
        </p:nvSpPr>
        <p:spPr>
          <a:xfrm>
            <a:off x="870506" y="475648"/>
            <a:ext cx="1966164" cy="19661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342B7E08-BA46-2814-DD5D-D3AB7A9507D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7898" y="940919"/>
            <a:ext cx="791381" cy="1035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52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44CB35C-5A6B-C143-86C7-041146E0EBB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682679" y="1855788"/>
            <a:ext cx="4876800" cy="4381500"/>
          </a:xfrm>
          <a:prstGeom prst="rect">
            <a:avLst/>
          </a:prstGeo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47625D8-4DAC-DC47-81F7-BF85C57E58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3" y="2420937"/>
            <a:ext cx="4399416" cy="3816351"/>
          </a:xfrm>
        </p:spPr>
        <p:txBody>
          <a:bodyPr>
            <a:normAutofit/>
          </a:bodyPr>
          <a:lstStyle/>
          <a:p>
            <a:r>
              <a:rPr lang="en-GB" sz="2400" b="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What affects our mental health on a norma</a:t>
            </a:r>
            <a:r>
              <a:rPr lang="en-GB" sz="2400" dirty="0">
                <a:latin typeface="Roboto Slab" pitchFamily="2" charset="0"/>
              </a:rPr>
              <a:t>l day-to-day basis?</a:t>
            </a:r>
            <a:endParaRPr lang="en-GB" sz="2400" b="0" dirty="0">
              <a:solidFill>
                <a:srgbClr val="005E84"/>
              </a:solidFill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3756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44CB35C-5A6B-C143-86C7-041146E0EBB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682679" y="1855788"/>
            <a:ext cx="4876800" cy="4381500"/>
          </a:xfrm>
          <a:prstGeom prst="rect">
            <a:avLst/>
          </a:prstGeo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47625D8-4DAC-DC47-81F7-BF85C57E58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3" y="2420937"/>
            <a:ext cx="4399416" cy="3816351"/>
          </a:xfrm>
        </p:spPr>
        <p:txBody>
          <a:bodyPr>
            <a:normAutofit/>
          </a:bodyPr>
          <a:lstStyle/>
          <a:p>
            <a:r>
              <a:rPr lang="en-GB" sz="2400" b="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How do we know if there is a problem with our mental health which is different to the 'normal' highs and lows of life?</a:t>
            </a:r>
          </a:p>
        </p:txBody>
      </p:sp>
    </p:spTree>
    <p:extLst>
      <p:ext uri="{BB962C8B-B14F-4D97-AF65-F5344CB8AC3E}">
        <p14:creationId xmlns:p14="http://schemas.microsoft.com/office/powerpoint/2010/main" val="3006590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09522383-497C-C945-8E73-059AE8DA6E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3" y="2420937"/>
            <a:ext cx="4616658" cy="3816351"/>
          </a:xfrm>
        </p:spPr>
        <p:txBody>
          <a:bodyPr>
            <a:normAutofit/>
          </a:bodyPr>
          <a:lstStyle/>
          <a:p>
            <a:r>
              <a:rPr lang="en-GB" sz="2400" b="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Which of these characters might have a problem with their mental health that they need help with?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A121243-A951-D5FE-6B05-F405982D817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682679" y="1855788"/>
            <a:ext cx="48768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58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7D91422-B695-964D-B978-3C4EBD04D2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3" y="2420937"/>
            <a:ext cx="3887788" cy="3816351"/>
          </a:xfrm>
        </p:spPr>
        <p:txBody>
          <a:bodyPr>
            <a:normAutofit/>
          </a:bodyPr>
          <a:lstStyle/>
          <a:p>
            <a:r>
              <a:rPr lang="en-US" sz="2400" dirty="0"/>
              <a:t>Alfie has struggled to sleep for two weeks because he's been feeling anxious and worried 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AE4448A-4BB3-7246-BA89-7FCA2C4F6C48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79A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4C11F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323CDAC-3BAE-D44C-8F51-BFD6BB473813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E050297-DE49-A12B-E9B3-C6343ECE50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04571" y="2287138"/>
            <a:ext cx="2789280" cy="2283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8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7D91422-B695-964D-B978-3C4EBD04D2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3" y="2420937"/>
            <a:ext cx="3887788" cy="3816351"/>
          </a:xfrm>
        </p:spPr>
        <p:txBody>
          <a:bodyPr>
            <a:normAutofit/>
          </a:bodyPr>
          <a:lstStyle/>
          <a:p>
            <a:r>
              <a:rPr lang="en-US" sz="2400" dirty="0"/>
              <a:t>Rebecca sometimes wants to go home after school rather than stay and socialize because she needs time out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AE4448A-4BB3-7246-BA89-7FCA2C4F6C48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79A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4C11F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323CDAC-3BAE-D44C-8F51-BFD6BB473813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245CF946-688E-2F41-92FE-C6F890C098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25699" y="2224364"/>
            <a:ext cx="2523014" cy="2409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000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7D91422-B695-964D-B978-3C4EBD04D2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3" y="2420937"/>
            <a:ext cx="3887788" cy="3816351"/>
          </a:xfrm>
        </p:spPr>
        <p:txBody>
          <a:bodyPr>
            <a:normAutofit/>
          </a:bodyPr>
          <a:lstStyle/>
          <a:p>
            <a:r>
              <a:rPr lang="en-US" sz="2400" dirty="0"/>
              <a:t>Ben hasn't been eating properly because he's been feeling low and tearful and isn't sure why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AE4448A-4BB3-7246-BA89-7FCA2C4F6C48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79A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4C11F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323CDAC-3BAE-D44C-8F51-BFD6BB473813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D7DAD1B2-79A0-FC89-B106-C8C676EC26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06817" y="2338112"/>
            <a:ext cx="2184788" cy="2383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533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5E9CA229-A203-114E-A24E-44B0BEA9316C}"/>
              </a:ext>
            </a:extLst>
          </p:cNvPr>
          <p:cNvSpPr txBox="1">
            <a:spLocks/>
          </p:cNvSpPr>
          <p:nvPr/>
        </p:nvSpPr>
        <p:spPr>
          <a:xfrm>
            <a:off x="684212" y="2420937"/>
            <a:ext cx="4040188" cy="381635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What do Ben and Alfie’s characters have in common?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E7CFFFE-7240-2F6E-ECDD-727D40CBC14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682679" y="1855788"/>
            <a:ext cx="48768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020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7394ED6-DEE1-6962-B4EE-08A6D8498B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66807"/>
            <a:ext cx="9144000" cy="5124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345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43302FC-E7FE-9949-87EE-6A8335E205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might someone feel about asking for help with their mental health? </a:t>
            </a:r>
            <a:br>
              <a:rPr lang="en-US" dirty="0"/>
            </a:br>
            <a:r>
              <a:rPr lang="en-US" sz="2000" b="0" dirty="0">
                <a:latin typeface="Roboto Slab"/>
                <a:ea typeface="Roboto Slab"/>
                <a:cs typeface="Roboto Slab"/>
              </a:rPr>
              <a:t>(This could be help from a friend, family member, someone at school or a professional)</a:t>
            </a:r>
            <a:endParaRPr lang="en-US" b="0" dirty="0">
              <a:latin typeface="Roboto Slab"/>
              <a:ea typeface="Roboto Slab"/>
              <a:cs typeface="Roboto Slab"/>
            </a:endParaRP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B1DE32AC-04D3-2C43-BA73-0D69ACD1374A}"/>
              </a:ext>
            </a:extLst>
          </p:cNvPr>
          <p:cNvSpPr/>
          <p:nvPr/>
        </p:nvSpPr>
        <p:spPr>
          <a:xfrm>
            <a:off x="684213" y="3744685"/>
            <a:ext cx="8055428" cy="2710544"/>
          </a:xfrm>
          <a:prstGeom prst="roundRect">
            <a:avLst>
              <a:gd name="adj" fmla="val 1652"/>
            </a:avLst>
          </a:prstGeom>
          <a:solidFill>
            <a:schemeClr val="bg1"/>
          </a:solidFill>
          <a:ln w="9525">
            <a:solidFill>
              <a:srgbClr val="79A3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956A31-97C0-F340-9D16-39A4BD22DFA7}"/>
              </a:ext>
            </a:extLst>
          </p:cNvPr>
          <p:cNvSpPr txBox="1"/>
          <p:nvPr/>
        </p:nvSpPr>
        <p:spPr>
          <a:xfrm>
            <a:off x="869271" y="4067492"/>
            <a:ext cx="7514317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Write down one emotion someone might feel about asking for help with their mental health on a post-it note.</a:t>
            </a:r>
          </a:p>
          <a:p>
            <a:endParaRPr lang="en-US" dirty="0">
              <a:solidFill>
                <a:srgbClr val="005E84"/>
              </a:solidFill>
              <a:latin typeface="Roboto Slab" pitchFamily="2" charset="0"/>
              <a:ea typeface="Roboto Slab" pitchFamily="2" charset="0"/>
            </a:endParaRPr>
          </a:p>
          <a:p>
            <a:r>
              <a:rPr lang="en-US" b="1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Example: </a:t>
            </a:r>
            <a:r>
              <a:rPr lang="en-US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Nervous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6ED675F-380E-BA44-8449-43064B41DABA}"/>
              </a:ext>
            </a:extLst>
          </p:cNvPr>
          <p:cNvCxnSpPr/>
          <p:nvPr/>
        </p:nvCxnSpPr>
        <p:spPr>
          <a:xfrm>
            <a:off x="880156" y="5438500"/>
            <a:ext cx="7668000" cy="0"/>
          </a:xfrm>
          <a:prstGeom prst="line">
            <a:avLst/>
          </a:prstGeom>
          <a:ln w="12700">
            <a:solidFill>
              <a:srgbClr val="79A3D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B14BEAA-D49A-D647-BC32-8CA2C30B6B6A}"/>
              </a:ext>
            </a:extLst>
          </p:cNvPr>
          <p:cNvCxnSpPr/>
          <p:nvPr/>
        </p:nvCxnSpPr>
        <p:spPr>
          <a:xfrm>
            <a:off x="880156" y="5848892"/>
            <a:ext cx="7668000" cy="0"/>
          </a:xfrm>
          <a:prstGeom prst="line">
            <a:avLst/>
          </a:prstGeom>
          <a:ln w="12700">
            <a:solidFill>
              <a:srgbClr val="79A3D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F4F1845-50DD-554A-AEA3-A6F278AF9C93}"/>
              </a:ext>
            </a:extLst>
          </p:cNvPr>
          <p:cNvCxnSpPr/>
          <p:nvPr/>
        </p:nvCxnSpPr>
        <p:spPr>
          <a:xfrm>
            <a:off x="880156" y="6259284"/>
            <a:ext cx="7668000" cy="0"/>
          </a:xfrm>
          <a:prstGeom prst="line">
            <a:avLst/>
          </a:prstGeom>
          <a:ln w="12700">
            <a:solidFill>
              <a:srgbClr val="79A3D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Graphic 8">
            <a:extLst>
              <a:ext uri="{FF2B5EF4-FFF2-40B4-BE49-F238E27FC236}">
                <a16:creationId xmlns:a16="http://schemas.microsoft.com/office/drawing/2014/main" id="{3AFE0456-2799-84EE-CF7D-F69B7EFF64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0156" y="3420243"/>
            <a:ext cx="543569" cy="549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788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C43302FC-E7FE-9949-87EE-6A8335E20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765175"/>
            <a:ext cx="6299684" cy="1655762"/>
          </a:xfrm>
        </p:spPr>
        <p:txBody>
          <a:bodyPr/>
          <a:lstStyle/>
          <a:p>
            <a:r>
              <a:rPr lang="en-US" dirty="0"/>
              <a:t>If someone is struggling to ask for help, what phrases could they use to start the conversation?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B1DE32AC-04D3-2C43-BA73-0D69ACD1374A}"/>
              </a:ext>
            </a:extLst>
          </p:cNvPr>
          <p:cNvSpPr/>
          <p:nvPr/>
        </p:nvSpPr>
        <p:spPr>
          <a:xfrm>
            <a:off x="684213" y="2960912"/>
            <a:ext cx="8055428" cy="3516085"/>
          </a:xfrm>
          <a:prstGeom prst="roundRect">
            <a:avLst>
              <a:gd name="adj" fmla="val 1652"/>
            </a:avLst>
          </a:prstGeom>
          <a:solidFill>
            <a:schemeClr val="bg1"/>
          </a:solidFill>
          <a:ln w="9525">
            <a:solidFill>
              <a:srgbClr val="79A3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956A31-97C0-F340-9D16-39A4BD22DFA7}"/>
              </a:ext>
            </a:extLst>
          </p:cNvPr>
          <p:cNvSpPr txBox="1"/>
          <p:nvPr/>
        </p:nvSpPr>
        <p:spPr>
          <a:xfrm>
            <a:off x="869271" y="3283720"/>
            <a:ext cx="7514317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Now write down one sentence on another post-it note that someone could use to ask for help if they are struggling</a:t>
            </a:r>
          </a:p>
          <a:p>
            <a:endParaRPr lang="en-US" dirty="0">
              <a:solidFill>
                <a:srgbClr val="005E84"/>
              </a:solidFill>
              <a:latin typeface="Roboto Slab" pitchFamily="2" charset="0"/>
              <a:ea typeface="Roboto Slab" pitchFamily="2" charset="0"/>
            </a:endParaRPr>
          </a:p>
          <a:p>
            <a:r>
              <a:rPr lang="en-US" b="1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Example</a:t>
            </a:r>
            <a:r>
              <a:rPr lang="en-US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: I need some advice about something I'm worried about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6ED675F-380E-BA44-8449-43064B41DABA}"/>
              </a:ext>
            </a:extLst>
          </p:cNvPr>
          <p:cNvCxnSpPr/>
          <p:nvPr/>
        </p:nvCxnSpPr>
        <p:spPr>
          <a:xfrm>
            <a:off x="880156" y="4654728"/>
            <a:ext cx="7668000" cy="0"/>
          </a:xfrm>
          <a:prstGeom prst="line">
            <a:avLst/>
          </a:prstGeom>
          <a:ln w="12700">
            <a:solidFill>
              <a:srgbClr val="79A3D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B14BEAA-D49A-D647-BC32-8CA2C30B6B6A}"/>
              </a:ext>
            </a:extLst>
          </p:cNvPr>
          <p:cNvCxnSpPr/>
          <p:nvPr/>
        </p:nvCxnSpPr>
        <p:spPr>
          <a:xfrm>
            <a:off x="880156" y="5069474"/>
            <a:ext cx="7668000" cy="0"/>
          </a:xfrm>
          <a:prstGeom prst="line">
            <a:avLst/>
          </a:prstGeom>
          <a:ln w="12700">
            <a:solidFill>
              <a:srgbClr val="79A3D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F4F1845-50DD-554A-AEA3-A6F278AF9C93}"/>
              </a:ext>
            </a:extLst>
          </p:cNvPr>
          <p:cNvCxnSpPr/>
          <p:nvPr/>
        </p:nvCxnSpPr>
        <p:spPr>
          <a:xfrm>
            <a:off x="880156" y="5484220"/>
            <a:ext cx="7668000" cy="0"/>
          </a:xfrm>
          <a:prstGeom prst="line">
            <a:avLst/>
          </a:prstGeom>
          <a:ln w="12700">
            <a:solidFill>
              <a:srgbClr val="79A3D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9E47E9C-B813-F84C-84B3-F44A028F4DA4}"/>
              </a:ext>
            </a:extLst>
          </p:cNvPr>
          <p:cNvCxnSpPr/>
          <p:nvPr/>
        </p:nvCxnSpPr>
        <p:spPr>
          <a:xfrm>
            <a:off x="880156" y="5898966"/>
            <a:ext cx="7668000" cy="0"/>
          </a:xfrm>
          <a:prstGeom prst="line">
            <a:avLst/>
          </a:prstGeom>
          <a:ln w="12700">
            <a:solidFill>
              <a:srgbClr val="79A3D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3B7E507-863F-504E-BD99-5EA481B465B3}"/>
              </a:ext>
            </a:extLst>
          </p:cNvPr>
          <p:cNvCxnSpPr/>
          <p:nvPr/>
        </p:nvCxnSpPr>
        <p:spPr>
          <a:xfrm>
            <a:off x="880156" y="6313712"/>
            <a:ext cx="7668000" cy="0"/>
          </a:xfrm>
          <a:prstGeom prst="line">
            <a:avLst/>
          </a:prstGeom>
          <a:ln w="12700">
            <a:solidFill>
              <a:srgbClr val="79A3D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phic 4">
            <a:extLst>
              <a:ext uri="{FF2B5EF4-FFF2-40B4-BE49-F238E27FC236}">
                <a16:creationId xmlns:a16="http://schemas.microsoft.com/office/drawing/2014/main" id="{13B18419-E32E-DE11-E62B-593151B6B0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0156" y="2692207"/>
            <a:ext cx="543569" cy="549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854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3">
            <a:extLst>
              <a:ext uri="{FF2B5EF4-FFF2-40B4-BE49-F238E27FC236}">
                <a16:creationId xmlns:a16="http://schemas.microsoft.com/office/drawing/2014/main" id="{7B3C45C6-7550-074D-93F6-F64880A8E4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765176"/>
            <a:ext cx="5040313" cy="1655762"/>
          </a:xfrm>
        </p:spPr>
        <p:txBody>
          <a:bodyPr anchor="t" anchorCtr="0"/>
          <a:lstStyle/>
          <a:p>
            <a:r>
              <a:rPr lang="en-GB" sz="3500" dirty="0">
                <a:latin typeface="Brown" pitchFamily="2" charset="0"/>
              </a:rPr>
              <a:t>Working together…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98AF5D3-E9D9-7E45-9D82-0407475C85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4" y="2420938"/>
            <a:ext cx="6877050" cy="3979862"/>
          </a:xfrm>
        </p:spPr>
        <p:txBody>
          <a:bodyPr vert="horz" lIns="0" tIns="0" rIns="0" bIns="0" rtlCol="0" anchor="t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Respect one another’s opinions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Listen to each other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Hands up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Right to pass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No question is a ‘silly’ question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Do not use examples which use any personally identifiable information 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05E84"/>
              </a:solidFill>
              <a:latin typeface="Roboto Slab" pitchFamily="2" charset="0"/>
              <a:ea typeface="Roboto Slab" pitchFamily="2" charset="0"/>
              <a:cs typeface="Roboto Slab"/>
            </a:endParaRPr>
          </a:p>
          <a:p>
            <a:endParaRPr lang="en-GB" sz="2000" b="1" dirty="0">
              <a:solidFill>
                <a:srgbClr val="005E84"/>
              </a:solidFill>
            </a:endParaRPr>
          </a:p>
          <a:p>
            <a:endParaRPr lang="en-GB" sz="2000" b="1" dirty="0">
              <a:solidFill>
                <a:srgbClr val="005E8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787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3E175E9-0D2C-7BEC-8640-FD4C2C7931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50404"/>
            <a:ext cx="9144000" cy="515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784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1">
            <a:extLst>
              <a:ext uri="{FF2B5EF4-FFF2-40B4-BE49-F238E27FC236}">
                <a16:creationId xmlns:a16="http://schemas.microsoft.com/office/drawing/2014/main" id="{AED389B7-26B1-9F4F-2B39-39DBE03EB115}"/>
              </a:ext>
            </a:extLst>
          </p:cNvPr>
          <p:cNvSpPr/>
          <p:nvPr/>
        </p:nvSpPr>
        <p:spPr>
          <a:xfrm>
            <a:off x="492728" y="2149169"/>
            <a:ext cx="8055428" cy="4088119"/>
          </a:xfrm>
          <a:prstGeom prst="roundRect">
            <a:avLst>
              <a:gd name="adj" fmla="val 1652"/>
            </a:avLst>
          </a:prstGeom>
          <a:solidFill>
            <a:schemeClr val="bg1"/>
          </a:solidFill>
          <a:ln w="9525">
            <a:solidFill>
              <a:srgbClr val="79A3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A73CE25-B983-BA9F-26FA-8ADC2AA0A397}"/>
              </a:ext>
            </a:extLst>
          </p:cNvPr>
          <p:cNvCxnSpPr/>
          <p:nvPr/>
        </p:nvCxnSpPr>
        <p:spPr>
          <a:xfrm>
            <a:off x="688671" y="3842985"/>
            <a:ext cx="7668000" cy="0"/>
          </a:xfrm>
          <a:prstGeom prst="line">
            <a:avLst/>
          </a:prstGeom>
          <a:ln w="12700">
            <a:solidFill>
              <a:srgbClr val="79A3D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0C6AC54-B1CA-DF94-81A9-AF3EE65912DD}"/>
              </a:ext>
            </a:extLst>
          </p:cNvPr>
          <p:cNvCxnSpPr/>
          <p:nvPr/>
        </p:nvCxnSpPr>
        <p:spPr>
          <a:xfrm>
            <a:off x="688671" y="4257731"/>
            <a:ext cx="7668000" cy="0"/>
          </a:xfrm>
          <a:prstGeom prst="line">
            <a:avLst/>
          </a:prstGeom>
          <a:ln w="12700">
            <a:solidFill>
              <a:srgbClr val="79A3D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32E1866-AADA-58E9-8A2D-DB33984CE8CA}"/>
              </a:ext>
            </a:extLst>
          </p:cNvPr>
          <p:cNvCxnSpPr/>
          <p:nvPr/>
        </p:nvCxnSpPr>
        <p:spPr>
          <a:xfrm>
            <a:off x="688671" y="4672477"/>
            <a:ext cx="7668000" cy="0"/>
          </a:xfrm>
          <a:prstGeom prst="line">
            <a:avLst/>
          </a:prstGeom>
          <a:ln w="12700">
            <a:solidFill>
              <a:srgbClr val="79A3D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FB80593-0230-1AB7-A9BC-55DC6F201A07}"/>
              </a:ext>
            </a:extLst>
          </p:cNvPr>
          <p:cNvCxnSpPr/>
          <p:nvPr/>
        </p:nvCxnSpPr>
        <p:spPr>
          <a:xfrm>
            <a:off x="688671" y="5087223"/>
            <a:ext cx="7668000" cy="0"/>
          </a:xfrm>
          <a:prstGeom prst="line">
            <a:avLst/>
          </a:prstGeom>
          <a:ln w="12700">
            <a:solidFill>
              <a:srgbClr val="79A3D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E57A331-63BA-D430-8623-F8BE880302E0}"/>
              </a:ext>
            </a:extLst>
          </p:cNvPr>
          <p:cNvCxnSpPr/>
          <p:nvPr/>
        </p:nvCxnSpPr>
        <p:spPr>
          <a:xfrm>
            <a:off x="688671" y="5475465"/>
            <a:ext cx="7668000" cy="0"/>
          </a:xfrm>
          <a:prstGeom prst="line">
            <a:avLst/>
          </a:prstGeom>
          <a:ln w="12700">
            <a:solidFill>
              <a:srgbClr val="79A3D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Graphic 19">
            <a:extLst>
              <a:ext uri="{FF2B5EF4-FFF2-40B4-BE49-F238E27FC236}">
                <a16:creationId xmlns:a16="http://schemas.microsoft.com/office/drawing/2014/main" id="{2062BE3E-708A-FB20-2066-6469739410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8671" y="1880464"/>
            <a:ext cx="543569" cy="549964"/>
          </a:xfrm>
          <a:prstGeom prst="rect">
            <a:avLst/>
          </a:prstGeom>
        </p:spPr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C43302FC-E7FE-9949-87EE-6A8335E205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Asking for help is a good thing, and a brave thing too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956A31-97C0-F340-9D16-39A4BD22DFA7}"/>
              </a:ext>
            </a:extLst>
          </p:cNvPr>
          <p:cNvSpPr txBox="1"/>
          <p:nvPr/>
        </p:nvSpPr>
        <p:spPr>
          <a:xfrm>
            <a:off x="684212" y="2506361"/>
            <a:ext cx="7514317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Lastly, write on a post-it note what would be a helpful thing to say to a friend or family member if they ask you for help.</a:t>
            </a:r>
            <a:br>
              <a:rPr lang="en-US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</a:br>
            <a:endParaRPr lang="en-US" dirty="0">
              <a:solidFill>
                <a:srgbClr val="005E84"/>
              </a:solidFill>
              <a:latin typeface="Roboto Slab" pitchFamily="2" charset="0"/>
              <a:ea typeface="Roboto Slab" pitchFamily="2" charset="0"/>
            </a:endParaRPr>
          </a:p>
          <a:p>
            <a:r>
              <a:rPr lang="en-US" b="1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Example: </a:t>
            </a:r>
            <a:r>
              <a:rPr lang="en-US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Thanks for opening up, that can't have been easy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8D37F78-77D0-D44E-E588-0C3522F0F2BE}"/>
              </a:ext>
            </a:extLst>
          </p:cNvPr>
          <p:cNvCxnSpPr/>
          <p:nvPr/>
        </p:nvCxnSpPr>
        <p:spPr>
          <a:xfrm>
            <a:off x="684212" y="5863941"/>
            <a:ext cx="7668000" cy="0"/>
          </a:xfrm>
          <a:prstGeom prst="line">
            <a:avLst/>
          </a:prstGeom>
          <a:ln w="12700">
            <a:solidFill>
              <a:srgbClr val="79A3D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0459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028EC-3CD8-794D-964E-4C57E5DEE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765175"/>
            <a:ext cx="6356753" cy="1655762"/>
          </a:xfrm>
        </p:spPr>
        <p:txBody>
          <a:bodyPr/>
          <a:lstStyle/>
          <a:p>
            <a:r>
              <a:rPr lang="en-US" dirty="0"/>
              <a:t>What if I open up to someone about my mental health and it doesn't help?</a:t>
            </a:r>
          </a:p>
        </p:txBody>
      </p: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7A170168-8B68-C44B-A6A9-9488A90C2E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0" tIns="0" rIns="0" bIns="0" rtlCol="0" anchor="t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Try not to let it put you off asking for help again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Reactions from other people may not always be the reactions we hope for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It does not mean you did the wrong thing by asking for help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Your concern is still valid and important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Some people might just not know exactly what </a:t>
            </a:r>
            <a:br>
              <a:rPr lang="en-US" sz="2000" dirty="0"/>
            </a:br>
            <a:r>
              <a:rPr lang="en-US" sz="2000" dirty="0"/>
              <a:t>to say or how to help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It might be helpful to give that person some time to think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Remember that asking for help is a good thing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ea typeface="Roboto Slab"/>
              </a:rPr>
              <a:t>Remember there are lots of options to choose from when it comes to seeking help and support</a:t>
            </a:r>
            <a:endParaRPr lang="en-US" sz="2000" dirty="0">
              <a:cs typeface="Roboto Slab"/>
            </a:endParaRPr>
          </a:p>
        </p:txBody>
      </p:sp>
    </p:spTree>
    <p:extLst>
      <p:ext uri="{BB962C8B-B14F-4D97-AF65-F5344CB8AC3E}">
        <p14:creationId xmlns:p14="http://schemas.microsoft.com/office/powerpoint/2010/main" val="2290175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A picture containing text, sign, plaque&#10;&#10;Description automatically generated">
            <a:extLst>
              <a:ext uri="{FF2B5EF4-FFF2-40B4-BE49-F238E27FC236}">
                <a16:creationId xmlns:a16="http://schemas.microsoft.com/office/drawing/2014/main" id="{A03FCB01-A117-6544-B9B3-8CBD19D3FB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346" y="441325"/>
            <a:ext cx="5831848" cy="579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965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Text, letter&#10;&#10;Description automatically generated">
            <a:extLst>
              <a:ext uri="{FF2B5EF4-FFF2-40B4-BE49-F238E27FC236}">
                <a16:creationId xmlns:a16="http://schemas.microsoft.com/office/drawing/2014/main" id="{C73E365E-1B4C-4B10-D161-DF9F504204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3" y="441325"/>
            <a:ext cx="6198024" cy="5891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119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Text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587E86AC-0D04-2544-99A9-AFD1E0E582F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968" y="885856"/>
            <a:ext cx="8082063" cy="508628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1D1365A-4BDF-C371-11D9-558481ACC91A}"/>
              </a:ext>
            </a:extLst>
          </p:cNvPr>
          <p:cNvSpPr txBox="1"/>
          <p:nvPr/>
        </p:nvSpPr>
        <p:spPr>
          <a:xfrm>
            <a:off x="0" y="6365174"/>
            <a:ext cx="49995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</a:t>
            </a:r>
            <a:r>
              <a:rPr lang="en-US" dirty="0" err="1"/>
              <a:t>www.bbc.co.uk</a:t>
            </a:r>
            <a:r>
              <a:rPr lang="en-US" dirty="0"/>
              <a:t>/bitesize/articles/z8n7qfr</a:t>
            </a:r>
          </a:p>
        </p:txBody>
      </p:sp>
    </p:spTree>
    <p:extLst>
      <p:ext uri="{BB962C8B-B14F-4D97-AF65-F5344CB8AC3E}">
        <p14:creationId xmlns:p14="http://schemas.microsoft.com/office/powerpoint/2010/main" val="3828039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Text&#10;&#10;Description automatically generated">
            <a:extLst>
              <a:ext uri="{FF2B5EF4-FFF2-40B4-BE49-F238E27FC236}">
                <a16:creationId xmlns:a16="http://schemas.microsoft.com/office/drawing/2014/main" id="{31A9D37B-05C6-A2A6-FF7F-1976F84373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18" y="1258432"/>
            <a:ext cx="8972364" cy="5058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4701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3B8433C-9775-6142-983F-DB2593950E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Speak out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752303B-1AE4-A34B-A108-FEFAB1294F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1593056"/>
            <a:ext cx="6365007" cy="3816351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en-US" b="1" dirty="0"/>
              <a:t>Think about who you could talk to inside and outside of school:</a:t>
            </a:r>
            <a:endParaRPr lang="en-US" b="1" dirty="0">
              <a:ea typeface="Roboto Slab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Talk to a friend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Call ChildLine/visit online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Speak to a trusted family member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Talk to a teacher/school staff member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Speak to a trusted adult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Speak to a counsellor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29D9483-7E39-7721-EA82-D1F04400C334}"/>
              </a:ext>
            </a:extLst>
          </p:cNvPr>
          <p:cNvGrpSpPr/>
          <p:nvPr/>
        </p:nvGrpSpPr>
        <p:grpSpPr>
          <a:xfrm>
            <a:off x="489072" y="4725214"/>
            <a:ext cx="8444061" cy="1833802"/>
            <a:chOff x="489072" y="4725214"/>
            <a:chExt cx="8444061" cy="1833802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21D26268-0B22-D006-B58C-93192A3A4E2A}"/>
                </a:ext>
              </a:extLst>
            </p:cNvPr>
            <p:cNvGrpSpPr/>
            <p:nvPr/>
          </p:nvGrpSpPr>
          <p:grpSpPr>
            <a:xfrm>
              <a:off x="651818" y="4725214"/>
              <a:ext cx="8281315" cy="1626520"/>
              <a:chOff x="572173" y="4894483"/>
              <a:chExt cx="8281315" cy="1626520"/>
            </a:xfrm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41AAE128-FCAE-30AC-5DE7-3FB62FD9FF84}"/>
                  </a:ext>
                </a:extLst>
              </p:cNvPr>
              <p:cNvSpPr/>
              <p:nvPr/>
            </p:nvSpPr>
            <p:spPr>
              <a:xfrm>
                <a:off x="669925" y="4894483"/>
                <a:ext cx="8183563" cy="162652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DF58AB7F-9AE8-034A-BED2-295D68E7FA3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06303" y="5087174"/>
                <a:ext cx="7768908" cy="732591"/>
              </a:xfrm>
              <a:prstGeom prst="rect">
                <a:avLst/>
              </a:prstGeom>
            </p:spPr>
            <p:txBody>
              <a:bodyPr vert="horz" lIns="0" tIns="0" rIns="0" bIns="0" rtlCol="0">
                <a:normAutofit/>
              </a:bodyPr>
              <a:lstStyle>
                <a:lvl1pPr marL="0" indent="0" algn="l" defTabSz="7200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FontTx/>
                  <a:buNone/>
                  <a:defRPr sz="2200" b="0" i="0" kern="1200" baseline="0">
                    <a:solidFill>
                      <a:srgbClr val="005E84"/>
                    </a:solidFill>
                    <a:latin typeface="Roboto Slab"/>
                    <a:ea typeface="Roboto Slab" pitchFamily="2" charset="0"/>
                    <a:cs typeface="+mn-cs"/>
                  </a:defRPr>
                </a:lvl1pPr>
                <a:lvl2pPr marL="144000" indent="-457200" algn="l" defTabSz="7200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  <a:defRPr sz="2200" b="0" i="0" kern="1200" baseline="0">
                    <a:solidFill>
                      <a:srgbClr val="005E84"/>
                    </a:solidFill>
                    <a:latin typeface="Roboto Slab"/>
                    <a:ea typeface="Roboto Slab Light" pitchFamily="2" charset="0"/>
                    <a:cs typeface="+mn-cs"/>
                  </a:defRPr>
                </a:lvl2pPr>
                <a:lvl3pPr marL="1143000" indent="-228600" algn="l" defTabSz="7200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100" b="0" i="0" kern="1200" baseline="0">
                    <a:solidFill>
                      <a:srgbClr val="005E84"/>
                    </a:solidFill>
                    <a:latin typeface="Brown-RegularItalic" pitchFamily="2" charset="77"/>
                    <a:ea typeface="+mn-ea"/>
                    <a:cs typeface="+mn-cs"/>
                  </a:defRPr>
                </a:lvl3pPr>
                <a:lvl4pPr marL="1600200" indent="-228600" algn="l" defTabSz="7200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100" b="0" i="0" kern="1200" baseline="0">
                    <a:solidFill>
                      <a:srgbClr val="005E84"/>
                    </a:solidFill>
                    <a:latin typeface="Brown-RegularItalic" pitchFamily="2" charset="77"/>
                    <a:ea typeface="+mn-ea"/>
                    <a:cs typeface="+mn-cs"/>
                  </a:defRPr>
                </a:lvl4pPr>
                <a:lvl5pPr marL="2057400" indent="-228600" algn="l" defTabSz="7200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100" b="0" i="0" kern="1200" baseline="0">
                    <a:solidFill>
                      <a:srgbClr val="005E84"/>
                    </a:solidFill>
                    <a:latin typeface="Brown-RegularItalic" pitchFamily="2" charset="77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dirty="0"/>
                  <a:t>Remember, if difficulties are causing distress or interfering with daily life, it’s important to </a:t>
                </a:r>
                <a:r>
                  <a:rPr lang="en-US" dirty="0">
                    <a:solidFill>
                      <a:srgbClr val="EF811B"/>
                    </a:solidFill>
                  </a:rPr>
                  <a:t>SEEK HELP</a:t>
                </a:r>
                <a:r>
                  <a:rPr lang="en-US" dirty="0"/>
                  <a:t>.</a:t>
                </a:r>
              </a:p>
            </p:txBody>
          </p:sp>
          <p:pic>
            <p:nvPicPr>
              <p:cNvPr id="5" name="Picture 2">
                <a:extLst>
                  <a:ext uri="{FF2B5EF4-FFF2-40B4-BE49-F238E27FC236}">
                    <a16:creationId xmlns:a16="http://schemas.microsoft.com/office/drawing/2014/main" id="{A4115315-CB7C-2B4E-9F4B-6BE5D3F962E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16504" y="5961741"/>
                <a:ext cx="1253328" cy="5249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" name="Picture 7">
                <a:hlinkClick r:id="rId4"/>
                <a:extLst>
                  <a:ext uri="{FF2B5EF4-FFF2-40B4-BE49-F238E27FC236}">
                    <a16:creationId xmlns:a16="http://schemas.microsoft.com/office/drawing/2014/main" id="{BDD34B5A-8A2B-684A-872C-BF565E76C0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200922" y="5915862"/>
                <a:ext cx="1164286" cy="600095"/>
              </a:xfrm>
              <a:prstGeom prst="rect">
                <a:avLst/>
              </a:prstGeom>
            </p:spPr>
          </p:pic>
          <p:pic>
            <p:nvPicPr>
              <p:cNvPr id="9" name="Picture 3" descr="Diagram&#10;&#10;Description automatically generated">
                <a:extLst>
                  <a:ext uri="{FF2B5EF4-FFF2-40B4-BE49-F238E27FC236}">
                    <a16:creationId xmlns:a16="http://schemas.microsoft.com/office/drawing/2014/main" id="{C5F2BFB1-81C2-E94A-9F9A-12477B74CB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72173" y="5910985"/>
                <a:ext cx="1446249" cy="608086"/>
              </a:xfrm>
              <a:prstGeom prst="rect">
                <a:avLst/>
              </a:prstGeom>
            </p:spPr>
          </p:pic>
          <p:pic>
            <p:nvPicPr>
              <p:cNvPr id="10" name="Picture 7" descr="Text&#10;&#10;Description automatically generated">
                <a:extLst>
                  <a:ext uri="{FF2B5EF4-FFF2-40B4-BE49-F238E27FC236}">
                    <a16:creationId xmlns:a16="http://schemas.microsoft.com/office/drawing/2014/main" id="{12D0E720-BAEE-8C4D-966A-031CA207C6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07534" y="5943875"/>
                <a:ext cx="1563343" cy="554201"/>
              </a:xfrm>
              <a:prstGeom prst="rect">
                <a:avLst/>
              </a:prstGeom>
            </p:spPr>
          </p:pic>
          <p:pic>
            <p:nvPicPr>
              <p:cNvPr id="11" name="Picture 9">
                <a:extLst>
                  <a:ext uri="{FF2B5EF4-FFF2-40B4-BE49-F238E27FC236}">
                    <a16:creationId xmlns:a16="http://schemas.microsoft.com/office/drawing/2014/main" id="{1C8A538B-AFFF-644B-837D-C5A71F0529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786494" y="5991958"/>
                <a:ext cx="1563343" cy="475427"/>
              </a:xfrm>
              <a:prstGeom prst="rect">
                <a:avLst/>
              </a:prstGeom>
            </p:spPr>
          </p:pic>
        </p:grpSp>
        <p:pic>
          <p:nvPicPr>
            <p:cNvPr id="3" name="Graphic 2">
              <a:extLst>
                <a:ext uri="{FF2B5EF4-FFF2-40B4-BE49-F238E27FC236}">
                  <a16:creationId xmlns:a16="http://schemas.microsoft.com/office/drawing/2014/main" id="{776C3D97-45BC-DAB8-3830-7736BA196DE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89072" y="4741976"/>
              <a:ext cx="8317476" cy="18170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22808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880A9C-B518-6742-9BE9-EC014A414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Supporting a friend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34B69A-4404-4846-8765-84F5397E0F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060" y="1378521"/>
            <a:ext cx="6072373" cy="3816351"/>
          </a:xfrm>
        </p:spPr>
        <p:txBody>
          <a:bodyPr vert="horz" lIns="0" tIns="0" rIns="0" bIns="0" rtlCol="0" anchor="t">
            <a:noAutofit/>
          </a:bodyPr>
          <a:lstStyle/>
          <a:p>
            <a:pPr marL="342900" indent="-342900">
              <a:buFont typeface="Arial"/>
              <a:buChar char="•"/>
            </a:pPr>
            <a:endParaRPr lang="en-GB" sz="2600" dirty="0">
              <a:latin typeface="Roboto Slab" pitchFamily="2" charset="0"/>
              <a:cs typeface="Roboto Slab"/>
            </a:endParaRPr>
          </a:p>
          <a:p>
            <a:pPr marL="342900" lvl="1" indent="-342900"/>
            <a:r>
              <a:rPr lang="en-GB" sz="2400" dirty="0">
                <a:ea typeface="Roboto Slab"/>
              </a:rPr>
              <a:t>Listen </a:t>
            </a:r>
            <a:endParaRPr lang="en-GB" sz="2400" dirty="0">
              <a:cs typeface="Roboto Slab"/>
            </a:endParaRPr>
          </a:p>
          <a:p>
            <a:pPr marL="342900" lvl="1" indent="-342900"/>
            <a:r>
              <a:rPr lang="en-GB" sz="2400" dirty="0">
                <a:ea typeface="Roboto Slab"/>
              </a:rPr>
              <a:t>Try to understand their point of view</a:t>
            </a:r>
            <a:endParaRPr lang="en-GB" sz="2400" dirty="0">
              <a:cs typeface="Roboto Slab"/>
            </a:endParaRPr>
          </a:p>
          <a:p>
            <a:pPr marL="342900" lvl="1" indent="-342900"/>
            <a:r>
              <a:rPr lang="en-GB" sz="2400" dirty="0">
                <a:ea typeface="Roboto Slab"/>
              </a:rPr>
              <a:t>Try not to judge </a:t>
            </a:r>
            <a:endParaRPr lang="en-GB" sz="2400" dirty="0">
              <a:cs typeface="Roboto Slab"/>
            </a:endParaRPr>
          </a:p>
          <a:p>
            <a:pPr marL="342900" lvl="1" indent="-342900"/>
            <a:r>
              <a:rPr lang="en-GB" sz="2400" dirty="0">
                <a:ea typeface="Roboto Slab"/>
              </a:rPr>
              <a:t>Encourage a friend to seek help if needed</a:t>
            </a:r>
            <a:endParaRPr lang="en-GB" sz="2400" dirty="0">
              <a:cs typeface="Roboto Slab"/>
            </a:endParaRPr>
          </a:p>
          <a:p>
            <a:pPr marL="342900" lvl="1" indent="-342900"/>
            <a:r>
              <a:rPr lang="en-GB" sz="2400" dirty="0">
                <a:ea typeface="Roboto Slab"/>
              </a:rPr>
              <a:t>If you feel comfortable go with them if they are worried/unsure</a:t>
            </a:r>
            <a:endParaRPr lang="en-GB" sz="2400" dirty="0">
              <a:ea typeface="Roboto Slab"/>
              <a:cs typeface="Roboto Slab"/>
            </a:endParaRPr>
          </a:p>
          <a:p>
            <a:pPr marL="342900" lvl="1" indent="-342900"/>
            <a:r>
              <a:rPr lang="en-GB" sz="2400" dirty="0">
                <a:ea typeface="Roboto Slab"/>
              </a:rPr>
              <a:t>If you are worried, share this with a trusted adult </a:t>
            </a:r>
            <a:endParaRPr lang="en-GB" sz="2400" dirty="0">
              <a:ea typeface="Roboto Slab"/>
              <a:cs typeface="Roboto Slab"/>
            </a:endParaRPr>
          </a:p>
          <a:p>
            <a:pPr marL="342900" lvl="1" indent="-342900"/>
            <a:r>
              <a:rPr lang="en-GB" sz="2400" dirty="0">
                <a:ea typeface="Roboto Slab"/>
              </a:rPr>
              <a:t>Check in with your friend </a:t>
            </a:r>
            <a:endParaRPr lang="en-GB" sz="2400" dirty="0">
              <a:cs typeface="Roboto Slab"/>
            </a:endParaRPr>
          </a:p>
          <a:p>
            <a:pPr marL="342900" indent="-342900">
              <a:buFont typeface="Arial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9285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C8CCF7BF-7B0B-C99D-9F8A-A225FA0AF22F}"/>
              </a:ext>
            </a:extLst>
          </p:cNvPr>
          <p:cNvGrpSpPr/>
          <p:nvPr/>
        </p:nvGrpSpPr>
        <p:grpSpPr>
          <a:xfrm>
            <a:off x="544908" y="5358831"/>
            <a:ext cx="5726306" cy="947560"/>
            <a:chOff x="448786" y="4805752"/>
            <a:chExt cx="8246428" cy="1849689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DDF3DE9-AAF6-E970-7D80-73ED19A5419A}"/>
                </a:ext>
              </a:extLst>
            </p:cNvPr>
            <p:cNvSpPr/>
            <p:nvPr/>
          </p:nvSpPr>
          <p:spPr>
            <a:xfrm>
              <a:off x="448786" y="4826073"/>
              <a:ext cx="8182696" cy="17677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29F0623C-4B74-CF0E-0627-EADDD27714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2518" y="4805752"/>
              <a:ext cx="8182696" cy="1849689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27DEF6D-B56C-897D-941E-52B70C89EAF7}"/>
              </a:ext>
            </a:extLst>
          </p:cNvPr>
          <p:cNvGrpSpPr/>
          <p:nvPr/>
        </p:nvGrpSpPr>
        <p:grpSpPr>
          <a:xfrm>
            <a:off x="487348" y="1802676"/>
            <a:ext cx="5726306" cy="947560"/>
            <a:chOff x="448786" y="4805752"/>
            <a:chExt cx="8246428" cy="18496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A2B761E-CCAC-5BA7-D398-ED2885339A16}"/>
                </a:ext>
              </a:extLst>
            </p:cNvPr>
            <p:cNvSpPr/>
            <p:nvPr/>
          </p:nvSpPr>
          <p:spPr>
            <a:xfrm>
              <a:off x="448786" y="4826073"/>
              <a:ext cx="8182696" cy="17677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6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96901A37-5A8F-3591-65C9-23809EC9C09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2518" y="4805752"/>
              <a:ext cx="8182696" cy="1849689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8C2421F-5D0E-EF24-CF21-7636493F559B}"/>
              </a:ext>
            </a:extLst>
          </p:cNvPr>
          <p:cNvGrpSpPr/>
          <p:nvPr/>
        </p:nvGrpSpPr>
        <p:grpSpPr>
          <a:xfrm>
            <a:off x="500653" y="3010937"/>
            <a:ext cx="5726306" cy="947560"/>
            <a:chOff x="448786" y="4805752"/>
            <a:chExt cx="8246428" cy="1849689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685708A-2BD9-8014-D836-622AC5C445EA}"/>
                </a:ext>
              </a:extLst>
            </p:cNvPr>
            <p:cNvSpPr/>
            <p:nvPr/>
          </p:nvSpPr>
          <p:spPr>
            <a:xfrm>
              <a:off x="448786" y="4826073"/>
              <a:ext cx="8182696" cy="17677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AD8F7033-C90A-F2C6-31A6-8C9B7F8B722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2518" y="4805752"/>
              <a:ext cx="8182696" cy="1849689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7B35940-34BB-0314-4760-811E433BD54C}"/>
              </a:ext>
            </a:extLst>
          </p:cNvPr>
          <p:cNvGrpSpPr/>
          <p:nvPr/>
        </p:nvGrpSpPr>
        <p:grpSpPr>
          <a:xfrm>
            <a:off x="509475" y="4181653"/>
            <a:ext cx="5726306" cy="969866"/>
            <a:chOff x="448786" y="4805752"/>
            <a:chExt cx="8246428" cy="1849689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500561A-D744-0C70-FB40-1B3C86D7C36C}"/>
                </a:ext>
              </a:extLst>
            </p:cNvPr>
            <p:cNvSpPr/>
            <p:nvPr/>
          </p:nvSpPr>
          <p:spPr>
            <a:xfrm>
              <a:off x="448786" y="4826073"/>
              <a:ext cx="8182696" cy="17677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C71A2839-29E5-9CB9-A06E-9814D3CD96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2518" y="4805752"/>
              <a:ext cx="8182696" cy="1849689"/>
            </a:xfrm>
            <a:prstGeom prst="rect">
              <a:avLst/>
            </a:prstGeom>
          </p:spPr>
        </p:pic>
      </p:grpSp>
      <p:sp>
        <p:nvSpPr>
          <p:cNvPr id="21" name="Title 2">
            <a:extLst>
              <a:ext uri="{FF2B5EF4-FFF2-40B4-BE49-F238E27FC236}">
                <a16:creationId xmlns:a16="http://schemas.microsoft.com/office/drawing/2014/main" id="{9F8E608F-5C1F-6B49-A69C-29C00C8D1E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500" dirty="0">
                <a:solidFill>
                  <a:srgbClr val="005E84"/>
                </a:solidFill>
                <a:latin typeface="Brown" pitchFamily="2" charset="0"/>
              </a:rPr>
              <a:t>Can I?</a:t>
            </a: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1D639036-802B-87FD-089E-8EB4A23896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3" y="1966994"/>
            <a:ext cx="5446746" cy="616447"/>
          </a:xfrm>
        </p:spPr>
        <p:txBody>
          <a:bodyPr vert="horz" lIns="0" tIns="0" rIns="0" bIns="0" rtlCol="0" anchor="t">
            <a:normAutofit fontScale="92500" lnSpcReduction="10000"/>
          </a:bodyPr>
          <a:lstStyle/>
          <a:p>
            <a:r>
              <a:rPr lang="en-GB" sz="2400" b="1" dirty="0">
                <a:latin typeface="Brown"/>
                <a:ea typeface="Roboto Slab"/>
                <a:cs typeface="Roboto Slab"/>
              </a:rPr>
              <a:t>RECOGNISE</a:t>
            </a:r>
            <a:r>
              <a:rPr lang="en-GB" sz="2000" dirty="0">
                <a:ea typeface="Roboto Slab"/>
                <a:cs typeface="Roboto Slab"/>
              </a:rPr>
              <a:t> what we mean by mental health and what affects our mental health</a:t>
            </a:r>
            <a:endParaRPr lang="en-US" dirty="0"/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5A54E887-8220-8E0F-6E2B-288C962F1D18}"/>
              </a:ext>
            </a:extLst>
          </p:cNvPr>
          <p:cNvSpPr txBox="1">
            <a:spLocks/>
          </p:cNvSpPr>
          <p:nvPr/>
        </p:nvSpPr>
        <p:spPr>
          <a:xfrm>
            <a:off x="684213" y="3111728"/>
            <a:ext cx="5288324" cy="893832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GB" sz="2400" b="1" dirty="0">
                <a:latin typeface="Brown"/>
                <a:ea typeface="Roboto Slab"/>
              </a:rPr>
              <a:t>RECOGNISE</a:t>
            </a:r>
            <a:r>
              <a:rPr lang="en-GB" sz="2000" dirty="0">
                <a:latin typeface="Roboto Slab"/>
                <a:ea typeface="Roboto Slab"/>
              </a:rPr>
              <a:t> </a:t>
            </a:r>
            <a:r>
              <a:rPr lang="en-GB" sz="2000" dirty="0">
                <a:ea typeface="Roboto Slab"/>
              </a:rPr>
              <a:t>when we need to seek </a:t>
            </a:r>
            <a:r>
              <a:rPr lang="en-GB" sz="2000" dirty="0">
                <a:latin typeface="Roboto Slab"/>
                <a:ea typeface="Roboto Slab"/>
              </a:rPr>
              <a:t>help </a:t>
            </a:r>
            <a:r>
              <a:rPr lang="en-GB" sz="2000" dirty="0">
                <a:ea typeface="Roboto Slab"/>
              </a:rPr>
              <a:t>for </a:t>
            </a:r>
            <a:r>
              <a:rPr lang="en-GB" sz="2000" dirty="0">
                <a:latin typeface="Roboto Slab"/>
                <a:ea typeface="Roboto Slab"/>
              </a:rPr>
              <a:t>our mental </a:t>
            </a:r>
            <a:r>
              <a:rPr lang="en-GB" sz="2000" dirty="0">
                <a:ea typeface="Roboto Slab"/>
              </a:rPr>
              <a:t>health</a:t>
            </a:r>
            <a:endParaRPr lang="en-GB" sz="2000" dirty="0">
              <a:latin typeface="Roboto Slab"/>
              <a:ea typeface="Roboto Slab"/>
              <a:cs typeface="Roboto Slab"/>
            </a:endParaRP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CCF903E0-B8F5-8EAE-1A33-0461AF768A33}"/>
              </a:ext>
            </a:extLst>
          </p:cNvPr>
          <p:cNvSpPr txBox="1">
            <a:spLocks/>
          </p:cNvSpPr>
          <p:nvPr/>
        </p:nvSpPr>
        <p:spPr>
          <a:xfrm>
            <a:off x="684209" y="5451595"/>
            <a:ext cx="5529580" cy="830999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GB" sz="2400" b="1" dirty="0">
                <a:latin typeface="Brown"/>
                <a:ea typeface="Roboto Slab"/>
              </a:rPr>
              <a:t>UNDERSTAND</a:t>
            </a:r>
            <a:r>
              <a:rPr lang="en-GB" sz="2000" dirty="0">
                <a:latin typeface="Roboto Slab"/>
                <a:ea typeface="Roboto Slab"/>
              </a:rPr>
              <a:t> the different types of help </a:t>
            </a:r>
            <a:r>
              <a:rPr lang="en-GB" sz="2000" dirty="0">
                <a:ea typeface="Roboto Slab"/>
              </a:rPr>
              <a:t>available</a:t>
            </a:r>
            <a:endParaRPr lang="en-GB" sz="2000" dirty="0">
              <a:latin typeface="Roboto Slab"/>
              <a:ea typeface="Roboto Slab" pitchFamily="2" charset="0"/>
            </a:endParaRPr>
          </a:p>
          <a:p>
            <a:endParaRPr lang="en-GB" sz="2000" b="1" dirty="0"/>
          </a:p>
        </p:txBody>
      </p:sp>
      <p:sp>
        <p:nvSpPr>
          <p:cNvPr id="16" name="Content Placeholder 4">
            <a:extLst>
              <a:ext uri="{FF2B5EF4-FFF2-40B4-BE49-F238E27FC236}">
                <a16:creationId xmlns:a16="http://schemas.microsoft.com/office/drawing/2014/main" id="{083EB0F5-5E93-4172-BB39-B96921FFF2B5}"/>
              </a:ext>
            </a:extLst>
          </p:cNvPr>
          <p:cNvSpPr txBox="1">
            <a:spLocks/>
          </p:cNvSpPr>
          <p:nvPr/>
        </p:nvSpPr>
        <p:spPr>
          <a:xfrm>
            <a:off x="684209" y="4320520"/>
            <a:ext cx="5529580" cy="830999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GB" sz="2400" b="1" dirty="0">
                <a:latin typeface="Brown"/>
                <a:ea typeface="Roboto Slab"/>
              </a:rPr>
              <a:t>RECOGNISE</a:t>
            </a:r>
            <a:r>
              <a:rPr lang="en-GB" sz="2000" dirty="0">
                <a:latin typeface="Roboto Slab"/>
                <a:ea typeface="Roboto Slab"/>
              </a:rPr>
              <a:t> the possible barriers to asking for help and suggest ways to overcome these</a:t>
            </a:r>
          </a:p>
          <a:p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20293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59F8A46-ECBC-E243-ADC5-BE5DC849C71B}"/>
              </a:ext>
            </a:extLst>
          </p:cNvPr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48E0BA46-8B0A-FBE6-5482-78C3A168C3D9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F44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80A6A4E-F887-CAA6-86B9-38004B9FC540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pic>
        <p:nvPicPr>
          <p:cNvPr id="5" name="Picture 4" descr="Logo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84C46C20-F643-C45A-CD47-191C2F18879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8226" y="2797399"/>
            <a:ext cx="965290" cy="1263202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45F9ED63-07A4-F83C-9CBE-B4F11DA9569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4590" y="2486182"/>
            <a:ext cx="2666187" cy="1885635"/>
          </a:xfrm>
          <a:prstGeom prst="rect">
            <a:avLst/>
          </a:prstGeom>
        </p:spPr>
      </p:pic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AD6247AB-E8F3-B651-F8ED-F30E45F1D57B}"/>
              </a:ext>
            </a:extLst>
          </p:cNvPr>
          <p:cNvSpPr txBox="1">
            <a:spLocks/>
          </p:cNvSpPr>
          <p:nvPr/>
        </p:nvSpPr>
        <p:spPr>
          <a:xfrm>
            <a:off x="684213" y="2092569"/>
            <a:ext cx="4816657" cy="196803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ea typeface="Roboto Slab"/>
                <a:cs typeface="Roboto Slab"/>
              </a:rPr>
              <a:t>The </a:t>
            </a:r>
            <a:r>
              <a:rPr lang="en-GB" sz="2000" dirty="0" err="1">
                <a:ea typeface="Roboto Slab"/>
                <a:cs typeface="Roboto Slab"/>
              </a:rPr>
              <a:t>CoRAY</a:t>
            </a:r>
            <a:r>
              <a:rPr lang="en-GB" sz="2000" dirty="0">
                <a:ea typeface="Roboto Slab"/>
                <a:cs typeface="Roboto Slab"/>
              </a:rPr>
              <a:t> Project, based at the University of Oxford, worked with young people, researchers and clinicians to develop </a:t>
            </a:r>
            <a:r>
              <a:rPr lang="en-GB" sz="2000" b="1" dirty="0">
                <a:solidFill>
                  <a:srgbClr val="F44B7E"/>
                </a:solidFill>
                <a:ea typeface="Roboto Slab"/>
                <a:cs typeface="Roboto Slab"/>
              </a:rPr>
              <a:t>evidence-informed advice</a:t>
            </a:r>
            <a:r>
              <a:rPr lang="en-GB" sz="2000" dirty="0">
                <a:ea typeface="Roboto Slab"/>
                <a:cs typeface="Roboto Slab"/>
              </a:rPr>
              <a:t> for dealing with difficult thoughts and feelings young people told us they most wanted support with. </a:t>
            </a:r>
            <a:endParaRPr lang="en-GB" sz="2000" dirty="0">
              <a:latin typeface="Roboto Slab" pitchFamily="2" charset="0"/>
              <a:cs typeface="Roboto Slab"/>
            </a:endParaRPr>
          </a:p>
          <a:p>
            <a:endParaRPr lang="en-GB" sz="2000" dirty="0">
              <a:ea typeface="Roboto Slab"/>
              <a:cs typeface="Roboto Slab"/>
            </a:endParaRPr>
          </a:p>
          <a:p>
            <a:r>
              <a:rPr lang="en-GB" sz="2000" dirty="0">
                <a:ea typeface="Roboto Slab"/>
                <a:cs typeface="Roboto Slab"/>
              </a:rPr>
              <a:t>The </a:t>
            </a:r>
            <a:r>
              <a:rPr lang="en-GB" sz="2000" dirty="0" err="1">
                <a:ea typeface="Roboto Slab"/>
                <a:cs typeface="Roboto Slab"/>
              </a:rPr>
              <a:t>CoRAY</a:t>
            </a:r>
            <a:r>
              <a:rPr lang="en-GB" sz="2000" dirty="0">
                <a:ea typeface="Roboto Slab"/>
                <a:cs typeface="Roboto Slab"/>
              </a:rPr>
              <a:t> project is </a:t>
            </a:r>
            <a:r>
              <a:rPr lang="en-GB" sz="2000" b="1" dirty="0">
                <a:solidFill>
                  <a:srgbClr val="F44B7E"/>
                </a:solidFill>
                <a:ea typeface="Roboto Slab"/>
                <a:cs typeface="Roboto Slab"/>
              </a:rPr>
              <a:t>working in partnership</a:t>
            </a:r>
            <a:r>
              <a:rPr lang="en-GB" sz="2000" dirty="0">
                <a:ea typeface="Roboto Slab"/>
                <a:cs typeface="Roboto Slab"/>
              </a:rPr>
              <a:t> with the Charlie Waller Trust, a mental health charity, to </a:t>
            </a:r>
            <a:r>
              <a:rPr lang="en-GB" sz="2000" b="1" dirty="0">
                <a:solidFill>
                  <a:srgbClr val="F44B7E"/>
                </a:solidFill>
                <a:ea typeface="Roboto Slab"/>
                <a:cs typeface="Roboto Slab"/>
              </a:rPr>
              <a:t>develop a range of lessons and resources.</a:t>
            </a:r>
          </a:p>
        </p:txBody>
      </p:sp>
      <p:sp>
        <p:nvSpPr>
          <p:cNvPr id="8" name="Title 4">
            <a:extLst>
              <a:ext uri="{FF2B5EF4-FFF2-40B4-BE49-F238E27FC236}">
                <a16:creationId xmlns:a16="http://schemas.microsoft.com/office/drawing/2014/main" id="{19A06E57-0E5E-AE8F-73FB-C3BBF6D33D3C}"/>
              </a:ext>
            </a:extLst>
          </p:cNvPr>
          <p:cNvSpPr txBox="1">
            <a:spLocks/>
          </p:cNvSpPr>
          <p:nvPr/>
        </p:nvSpPr>
        <p:spPr>
          <a:xfrm>
            <a:off x="684213" y="765175"/>
            <a:ext cx="6702816" cy="134454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005E84"/>
                </a:solidFill>
                <a:latin typeface="Brown"/>
                <a:ea typeface="+mj-ea"/>
                <a:cs typeface="+mj-cs"/>
              </a:defRPr>
            </a:lvl1pPr>
          </a:lstStyle>
          <a:p>
            <a:r>
              <a:rPr lang="en-GB" dirty="0">
                <a:latin typeface="Brown" pitchFamily="2" charset="0"/>
              </a:rPr>
              <a:t>The </a:t>
            </a:r>
            <a:r>
              <a:rPr lang="en-GB" dirty="0" err="1">
                <a:latin typeface="Brown" pitchFamily="2" charset="0"/>
              </a:rPr>
              <a:t>CoRAY</a:t>
            </a:r>
            <a:r>
              <a:rPr lang="en-GB" dirty="0">
                <a:latin typeface="Brown" pitchFamily="2" charset="0"/>
              </a:rPr>
              <a:t> Project with </a:t>
            </a:r>
            <a:br>
              <a:rPr lang="en-GB" dirty="0">
                <a:latin typeface="Brown" pitchFamily="2" charset="0"/>
              </a:rPr>
            </a:br>
            <a:r>
              <a:rPr lang="en-GB" dirty="0">
                <a:latin typeface="Brown" pitchFamily="2" charset="0"/>
              </a:rPr>
              <a:t>the Charlie Waller Trust</a:t>
            </a:r>
          </a:p>
        </p:txBody>
      </p:sp>
    </p:spTree>
    <p:extLst>
      <p:ext uri="{BB962C8B-B14F-4D97-AF65-F5344CB8AC3E}">
        <p14:creationId xmlns:p14="http://schemas.microsoft.com/office/powerpoint/2010/main" val="1764927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887EDA8-9007-4E96-A524-99B20FC57641}"/>
              </a:ext>
            </a:extLst>
          </p:cNvPr>
          <p:cNvSpPr txBox="1">
            <a:spLocks/>
          </p:cNvSpPr>
          <p:nvPr/>
        </p:nvSpPr>
        <p:spPr>
          <a:xfrm>
            <a:off x="1331914" y="2958432"/>
            <a:ext cx="5040313" cy="775108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EF811B"/>
                </a:solidFill>
                <a:latin typeface="Brown-RegularItalic" pitchFamily="2" charset="77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rgbClr val="005E84"/>
                </a:solidFill>
                <a:latin typeface="Brown" pitchFamily="2" charset="0"/>
              </a:rPr>
              <a:t>Any questions?</a:t>
            </a:r>
            <a:endParaRPr lang="en-US" sz="3200" dirty="0">
              <a:solidFill>
                <a:srgbClr val="005E84"/>
              </a:solidFill>
              <a:latin typeface="Brown" pitchFamily="2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94800AA-698E-236D-60ED-879142ABBD10}"/>
              </a:ext>
            </a:extLst>
          </p:cNvPr>
          <p:cNvSpPr/>
          <p:nvPr/>
        </p:nvSpPr>
        <p:spPr>
          <a:xfrm>
            <a:off x="575040" y="180181"/>
            <a:ext cx="2557098" cy="2557098"/>
          </a:xfrm>
          <a:prstGeom prst="ellipse">
            <a:avLst/>
          </a:prstGeom>
          <a:solidFill>
            <a:srgbClr val="EF81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4A9F412-A2CC-4F9B-37D6-5AB43604A3D3}"/>
              </a:ext>
            </a:extLst>
          </p:cNvPr>
          <p:cNvSpPr/>
          <p:nvPr/>
        </p:nvSpPr>
        <p:spPr>
          <a:xfrm>
            <a:off x="870506" y="475648"/>
            <a:ext cx="1966164" cy="19661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342B7E08-BA46-2814-DD5D-D3AB7A9507D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7898" y="940919"/>
            <a:ext cx="791381" cy="1035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721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37954C6-0EDA-2F4D-8C18-C0C98570951F}"/>
              </a:ext>
            </a:extLst>
          </p:cNvPr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198267F-068E-EF46-9594-F1A6714FD583}"/>
              </a:ext>
            </a:extLst>
          </p:cNvPr>
          <p:cNvSpPr/>
          <p:nvPr/>
        </p:nvSpPr>
        <p:spPr>
          <a:xfrm>
            <a:off x="333200" y="3244333"/>
            <a:ext cx="43575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5201107-BF80-1A75-5E3D-8C930215E8FB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F44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B9493F5-4BF9-0672-E4AB-EE1E0EDA036D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pic>
        <p:nvPicPr>
          <p:cNvPr id="11" name="Picture 10" descr="Logo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6BAC6325-D81F-794C-86A9-A6A9481C1E5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8226" y="2797399"/>
            <a:ext cx="965290" cy="1263202"/>
          </a:xfrm>
          <a:prstGeom prst="rect">
            <a:avLst/>
          </a:prstGeom>
        </p:spPr>
      </p:pic>
      <p:pic>
        <p:nvPicPr>
          <p:cNvPr id="12" name="Picture 11" descr="Logo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F1BE5E2C-C7FA-4E4D-8F08-214D9C2B52F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4590" y="2486182"/>
            <a:ext cx="2666187" cy="1885635"/>
          </a:xfrm>
          <a:prstGeom prst="rect">
            <a:avLst/>
          </a:prstGeom>
        </p:spPr>
      </p:pic>
      <p:sp>
        <p:nvSpPr>
          <p:cNvPr id="16" name="Content Placeholder 5">
            <a:extLst>
              <a:ext uri="{FF2B5EF4-FFF2-40B4-BE49-F238E27FC236}">
                <a16:creationId xmlns:a16="http://schemas.microsoft.com/office/drawing/2014/main" id="{33180D4E-79E9-1E4F-9FC0-3D6EA72A1E61}"/>
              </a:ext>
            </a:extLst>
          </p:cNvPr>
          <p:cNvSpPr txBox="1">
            <a:spLocks/>
          </p:cNvSpPr>
          <p:nvPr/>
        </p:nvSpPr>
        <p:spPr>
          <a:xfrm>
            <a:off x="709730" y="2459956"/>
            <a:ext cx="3652369" cy="3632867"/>
          </a:xfrm>
          <a:prstGeom prst="rect">
            <a:avLst/>
          </a:prstGeom>
        </p:spPr>
        <p:txBody>
          <a:bodyPr vert="horz" lIns="0" tIns="0" rIns="0" bIns="0" rtlCol="0">
            <a:normAutofit fontScale="92500" lnSpcReduction="10000"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Managing change and uncertainty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Feeling lonely, isolated and disconnected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Feeling bored, flat and unmotivated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F44B7E"/>
                </a:solidFill>
              </a:rPr>
              <a:t>Seeking help for mental health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Feeling anxious around social situations</a:t>
            </a:r>
          </a:p>
          <a:p>
            <a:endParaRPr lang="en-GB" dirty="0"/>
          </a:p>
        </p:txBody>
      </p:sp>
      <p:sp>
        <p:nvSpPr>
          <p:cNvPr id="17" name="Title 4">
            <a:extLst>
              <a:ext uri="{FF2B5EF4-FFF2-40B4-BE49-F238E27FC236}">
                <a16:creationId xmlns:a16="http://schemas.microsoft.com/office/drawing/2014/main" id="{77DB28D0-8948-9A4B-B95A-CD09E9007C81}"/>
              </a:ext>
            </a:extLst>
          </p:cNvPr>
          <p:cNvSpPr txBox="1">
            <a:spLocks/>
          </p:cNvSpPr>
          <p:nvPr/>
        </p:nvSpPr>
        <p:spPr>
          <a:xfrm>
            <a:off x="684213" y="765175"/>
            <a:ext cx="6702816" cy="136045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005E84"/>
                </a:solidFill>
                <a:latin typeface="Brown"/>
                <a:ea typeface="+mj-ea"/>
                <a:cs typeface="+mj-cs"/>
              </a:defRPr>
            </a:lvl1pPr>
          </a:lstStyle>
          <a:p>
            <a:r>
              <a:rPr lang="en-GB" dirty="0">
                <a:latin typeface="Brown" pitchFamily="2" charset="0"/>
              </a:rPr>
              <a:t>The </a:t>
            </a:r>
            <a:r>
              <a:rPr lang="en-GB" dirty="0" err="1">
                <a:latin typeface="Brown" pitchFamily="2" charset="0"/>
              </a:rPr>
              <a:t>CoRAY</a:t>
            </a:r>
            <a:r>
              <a:rPr lang="en-GB" dirty="0">
                <a:latin typeface="Brown" pitchFamily="2" charset="0"/>
              </a:rPr>
              <a:t> Project with </a:t>
            </a:r>
            <a:br>
              <a:rPr lang="en-GB" dirty="0">
                <a:latin typeface="Brown" pitchFamily="2" charset="0"/>
              </a:rPr>
            </a:br>
            <a:r>
              <a:rPr lang="en-GB" dirty="0">
                <a:latin typeface="Brown" pitchFamily="2" charset="0"/>
              </a:rPr>
              <a:t>the Charlie Waller Trust</a:t>
            </a:r>
          </a:p>
        </p:txBody>
      </p:sp>
    </p:spTree>
    <p:extLst>
      <p:ext uri="{BB962C8B-B14F-4D97-AF65-F5344CB8AC3E}">
        <p14:creationId xmlns:p14="http://schemas.microsoft.com/office/powerpoint/2010/main" val="270135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C24E0B9A-8385-EB8F-9EBA-520626A267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5788" y="1789126"/>
            <a:ext cx="5767171" cy="967814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FF0CC9A7-E419-B1D0-390C-02C4EC0747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5789" y="3005797"/>
            <a:ext cx="5767172" cy="967814"/>
          </a:xfrm>
          <a:prstGeom prst="rect">
            <a:avLst/>
          </a:prstGeom>
        </p:spPr>
      </p:pic>
      <p:sp>
        <p:nvSpPr>
          <p:cNvPr id="21" name="Title 2">
            <a:extLst>
              <a:ext uri="{FF2B5EF4-FFF2-40B4-BE49-F238E27FC236}">
                <a16:creationId xmlns:a16="http://schemas.microsoft.com/office/drawing/2014/main" id="{9F8E608F-5C1F-6B49-A69C-29C00C8D1E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500" dirty="0">
                <a:solidFill>
                  <a:srgbClr val="005E84"/>
                </a:solidFill>
                <a:latin typeface="Brown" pitchFamily="2" charset="0"/>
              </a:rPr>
              <a:t>Learning outcomes</a:t>
            </a:r>
          </a:p>
        </p:txBody>
      </p:sp>
      <p:sp>
        <p:nvSpPr>
          <p:cNvPr id="25" name="Content Placeholder 4">
            <a:extLst>
              <a:ext uri="{FF2B5EF4-FFF2-40B4-BE49-F238E27FC236}">
                <a16:creationId xmlns:a16="http://schemas.microsoft.com/office/drawing/2014/main" id="{8AEE7331-76F6-5044-AB46-5D0AC19EC8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3" y="1966994"/>
            <a:ext cx="5446746" cy="616447"/>
          </a:xfrm>
        </p:spPr>
        <p:txBody>
          <a:bodyPr vert="horz" lIns="0" tIns="0" rIns="0" bIns="0" rtlCol="0" anchor="t">
            <a:normAutofit lnSpcReduction="10000"/>
          </a:bodyPr>
          <a:lstStyle/>
          <a:p>
            <a:r>
              <a:rPr lang="en-GB" sz="2400" b="1" dirty="0">
                <a:latin typeface="Brown"/>
                <a:ea typeface="Roboto Slab"/>
              </a:rPr>
              <a:t>RECOGNISE</a:t>
            </a:r>
            <a:r>
              <a:rPr lang="en-GB" sz="2000" dirty="0">
                <a:latin typeface="Roboto Slab"/>
                <a:ea typeface="Roboto Slab"/>
              </a:rPr>
              <a:t> </a:t>
            </a:r>
            <a:r>
              <a:rPr lang="en-GB" sz="2000" dirty="0">
                <a:ea typeface="Roboto Slab"/>
              </a:rPr>
              <a:t>what </a:t>
            </a:r>
            <a:r>
              <a:rPr lang="en-GB" sz="2000" dirty="0">
                <a:latin typeface="Roboto Slab"/>
                <a:ea typeface="Roboto Slab"/>
              </a:rPr>
              <a:t>we </a:t>
            </a:r>
            <a:r>
              <a:rPr lang="en-GB" sz="2000" dirty="0">
                <a:ea typeface="Roboto Slab"/>
              </a:rPr>
              <a:t>mean by mental health and what affects our mental health</a:t>
            </a:r>
            <a:endParaRPr lang="en-GB" sz="2000" dirty="0">
              <a:latin typeface="Roboto Slab"/>
              <a:ea typeface="Roboto Slab"/>
              <a:cs typeface="Roboto Slab"/>
            </a:endParaRPr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893B1606-2AC8-4E48-93E0-99FFA6FC63A8}"/>
              </a:ext>
            </a:extLst>
          </p:cNvPr>
          <p:cNvSpPr txBox="1">
            <a:spLocks/>
          </p:cNvSpPr>
          <p:nvPr/>
        </p:nvSpPr>
        <p:spPr>
          <a:xfrm>
            <a:off x="684213" y="3111728"/>
            <a:ext cx="5288324" cy="893832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GB" sz="2400" b="1" dirty="0">
                <a:latin typeface="Brown"/>
                <a:ea typeface="Roboto Slab"/>
              </a:rPr>
              <a:t>RECOGNISE</a:t>
            </a:r>
            <a:r>
              <a:rPr lang="en-GB" sz="2000" dirty="0">
                <a:ea typeface="Roboto Slab"/>
              </a:rPr>
              <a:t> when we need to seek help for our mental health</a:t>
            </a:r>
            <a:endParaRPr lang="en-GB" sz="2000" dirty="0">
              <a:cs typeface="Roboto Slab"/>
            </a:endParaRPr>
          </a:p>
        </p:txBody>
      </p:sp>
      <p:sp>
        <p:nvSpPr>
          <p:cNvPr id="23" name="Content Placeholder 4">
            <a:extLst>
              <a:ext uri="{FF2B5EF4-FFF2-40B4-BE49-F238E27FC236}">
                <a16:creationId xmlns:a16="http://schemas.microsoft.com/office/drawing/2014/main" id="{81993C8D-D2D1-2B49-9C3C-939B8CA3447D}"/>
              </a:ext>
            </a:extLst>
          </p:cNvPr>
          <p:cNvSpPr txBox="1">
            <a:spLocks/>
          </p:cNvSpPr>
          <p:nvPr/>
        </p:nvSpPr>
        <p:spPr>
          <a:xfrm>
            <a:off x="684209" y="5589958"/>
            <a:ext cx="6371790" cy="830999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GB" sz="2400" b="1" dirty="0">
                <a:latin typeface="Brown"/>
                <a:ea typeface="Roboto Slab"/>
              </a:rPr>
              <a:t>UNDERSTAND</a:t>
            </a:r>
            <a:r>
              <a:rPr lang="en-GB" sz="2000" dirty="0">
                <a:latin typeface="Roboto Slab"/>
                <a:ea typeface="Roboto Slab"/>
              </a:rPr>
              <a:t> the different types of </a:t>
            </a:r>
            <a:r>
              <a:rPr lang="en-GB" sz="2000" dirty="0">
                <a:ea typeface="Roboto Slab"/>
              </a:rPr>
              <a:t>help available</a:t>
            </a:r>
            <a:endParaRPr lang="en-GB" sz="2000" dirty="0">
              <a:latin typeface="Roboto Slab"/>
              <a:ea typeface="Roboto Slab" pitchFamily="2" charset="0"/>
            </a:endParaRPr>
          </a:p>
          <a:p>
            <a:endParaRPr lang="en-GB" sz="2000" b="1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4D64F991-FD4F-D50C-4227-AF29E26344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2648" y="4330896"/>
            <a:ext cx="5749548" cy="967814"/>
          </a:xfrm>
          <a:prstGeom prst="rect">
            <a:avLst/>
          </a:prstGeom>
        </p:spPr>
      </p:pic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FD44A246-A43B-951A-4B99-F37D7134C5D8}"/>
              </a:ext>
            </a:extLst>
          </p:cNvPr>
          <p:cNvSpPr txBox="1">
            <a:spLocks/>
          </p:cNvSpPr>
          <p:nvPr/>
        </p:nvSpPr>
        <p:spPr>
          <a:xfrm>
            <a:off x="684209" y="4400032"/>
            <a:ext cx="5679974" cy="830999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GB" sz="2400" b="1" dirty="0">
                <a:latin typeface="Brown"/>
                <a:ea typeface="Roboto Slab"/>
              </a:rPr>
              <a:t>RECOGNISE</a:t>
            </a:r>
            <a:r>
              <a:rPr lang="en-GB" sz="2000" dirty="0">
                <a:latin typeface="Roboto Slab"/>
                <a:ea typeface="Roboto Slab"/>
              </a:rPr>
              <a:t> the possible barriers to asking for help and suggest ways to overcome these</a:t>
            </a:r>
          </a:p>
          <a:p>
            <a:endParaRPr lang="en-GB" sz="2000" b="1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B3435E2-33D1-2CE4-7670-E54121B604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3413" y="5468994"/>
            <a:ext cx="5749548" cy="951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162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uild="p"/>
      <p:bldP spid="22" grpId="0"/>
      <p:bldP spid="23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BF9E6B7B-2D64-415E-95E4-DC0AB5B62B2F}"/>
              </a:ext>
            </a:extLst>
          </p:cNvPr>
          <p:cNvSpPr txBox="1">
            <a:spLocks/>
          </p:cNvSpPr>
          <p:nvPr/>
        </p:nvSpPr>
        <p:spPr>
          <a:xfrm>
            <a:off x="457200" y="1560243"/>
            <a:ext cx="8208912" cy="4446866"/>
          </a:xfrm>
          <a:prstGeom prst="rect">
            <a:avLst/>
          </a:prstGeom>
        </p:spPr>
        <p:txBody>
          <a:bodyPr anchor="t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GB" sz="4000">
              <a:solidFill>
                <a:srgbClr val="49AA43"/>
              </a:solidFill>
              <a:latin typeface="+mj-lt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D2A9FB8-892F-9944-9AFF-DA859A577E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3" y="2420937"/>
            <a:ext cx="3887788" cy="3816351"/>
          </a:xfrm>
        </p:spPr>
        <p:txBody>
          <a:bodyPr>
            <a:normAutofit/>
          </a:bodyPr>
          <a:lstStyle/>
          <a:p>
            <a:r>
              <a:rPr lang="en-US" sz="2800" dirty="0"/>
              <a:t>What do we mean by </a:t>
            </a:r>
            <a:r>
              <a:rPr lang="en-US" sz="2800" b="1" dirty="0">
                <a:solidFill>
                  <a:srgbClr val="94C11F"/>
                </a:solidFill>
              </a:rPr>
              <a:t>MENTAL HEALTH</a:t>
            </a:r>
            <a:r>
              <a:rPr lang="en-US" sz="2800" dirty="0"/>
              <a:t>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7A6B23B-6C59-9108-9653-9D4EDB72D7B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682679" y="1855788"/>
            <a:ext cx="48768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52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23802DF-131E-2342-9A2E-88C11A4016A9}"/>
              </a:ext>
            </a:extLst>
          </p:cNvPr>
          <p:cNvSpPr/>
          <p:nvPr/>
        </p:nvSpPr>
        <p:spPr>
          <a:xfrm>
            <a:off x="744648" y="5517680"/>
            <a:ext cx="8074570" cy="9593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BF9E6B7B-2D64-415E-95E4-DC0AB5B62B2F}"/>
              </a:ext>
            </a:extLst>
          </p:cNvPr>
          <p:cNvSpPr txBox="1">
            <a:spLocks/>
          </p:cNvSpPr>
          <p:nvPr/>
        </p:nvSpPr>
        <p:spPr>
          <a:xfrm>
            <a:off x="457200" y="1560243"/>
            <a:ext cx="8208912" cy="4446866"/>
          </a:xfrm>
          <a:prstGeom prst="rect">
            <a:avLst/>
          </a:prstGeom>
        </p:spPr>
        <p:txBody>
          <a:bodyPr anchor="t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GB" sz="4000">
              <a:solidFill>
                <a:srgbClr val="49AA43"/>
              </a:solidFill>
              <a:latin typeface="+mj-l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B5F823-F740-5F41-B9D8-D921E84EF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Mental health is all about: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D2A9FB8-892F-9944-9AFF-DA859A577E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1587026"/>
            <a:ext cx="8126329" cy="3828382"/>
          </a:xfrm>
        </p:spPr>
        <p:txBody>
          <a:bodyPr vert="horz" lIns="0" tIns="0" rIns="0" bIns="0" rtlCol="0" anchor="t">
            <a:normAutofit fontScale="92500"/>
          </a:bodyPr>
          <a:lstStyle/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dirty="0">
                <a:ea typeface="Roboto Slab"/>
              </a:rPr>
              <a:t>How you feel about yourself</a:t>
            </a:r>
            <a:endParaRPr lang="en-US" dirty="0">
              <a:ea typeface="Roboto Slab"/>
              <a:cs typeface="Roboto Slab"/>
            </a:endParaRP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dirty="0">
                <a:ea typeface="Roboto Slab"/>
              </a:rPr>
              <a:t>How much you believe you can overcome challenges in your life</a:t>
            </a:r>
            <a:endParaRPr lang="en-US" dirty="0">
              <a:ea typeface="Roboto Slab"/>
              <a:cs typeface="Roboto Slab"/>
            </a:endParaRP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dirty="0">
                <a:ea typeface="Roboto Slab"/>
              </a:rPr>
              <a:t>Whether you feel able to interact with other people</a:t>
            </a:r>
            <a:endParaRPr lang="en-US" dirty="0">
              <a:ea typeface="Roboto Slab"/>
              <a:cs typeface="Roboto Slab"/>
            </a:endParaRP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dirty="0">
                <a:ea typeface="Roboto Slab"/>
              </a:rPr>
              <a:t>Sometimes you might feel stressed or anxious. Other times you might feel positive and full of confidence</a:t>
            </a:r>
            <a:endParaRPr lang="en-US" dirty="0">
              <a:ea typeface="Roboto Slab"/>
              <a:cs typeface="Roboto Slab"/>
            </a:endParaRP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dirty="0">
                <a:ea typeface="Roboto Slab"/>
              </a:rPr>
              <a:t>Feeling up and down like this is normal</a:t>
            </a:r>
            <a:endParaRPr lang="en-US" dirty="0">
              <a:ea typeface="Roboto Slab"/>
              <a:cs typeface="Roboto Slab"/>
            </a:endParaRP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dirty="0">
                <a:ea typeface="Roboto Slab"/>
              </a:rPr>
              <a:t>It might start to be a problem if negative or stressful thoughts happen all the time, or if these thoughts start to affect your daily life. If you feel like this, it’s a good thing to ask for help</a:t>
            </a:r>
            <a:endParaRPr lang="en-US" dirty="0">
              <a:ea typeface="Roboto Slab"/>
              <a:cs typeface="Roboto Slab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35B081FA-A4EE-011A-085B-3C28A290FF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44647" y="5430160"/>
            <a:ext cx="8175516" cy="109779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A46E97D-C4EE-F542-B512-A18E3BB9F8FF}"/>
              </a:ext>
            </a:extLst>
          </p:cNvPr>
          <p:cNvSpPr txBox="1"/>
          <p:nvPr/>
        </p:nvSpPr>
        <p:spPr>
          <a:xfrm>
            <a:off x="881493" y="5581840"/>
            <a:ext cx="783509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Childline</a:t>
            </a:r>
          </a:p>
          <a:p>
            <a:r>
              <a:rPr lang="en-US" sz="16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Source: https://</a:t>
            </a:r>
            <a:r>
              <a:rPr lang="en-US" sz="1600" dirty="0" err="1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www.childline.org.uk</a:t>
            </a:r>
            <a:r>
              <a:rPr lang="en-US" sz="16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/info-advice/your-feelings/mental-health/</a:t>
            </a:r>
            <a:br>
              <a:rPr lang="en-US" sz="16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</a:br>
            <a:r>
              <a:rPr lang="en-US" sz="16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types-mental-health-issues/</a:t>
            </a:r>
          </a:p>
        </p:txBody>
      </p:sp>
    </p:spTree>
    <p:extLst>
      <p:ext uri="{BB962C8B-B14F-4D97-AF65-F5344CB8AC3E}">
        <p14:creationId xmlns:p14="http://schemas.microsoft.com/office/powerpoint/2010/main" val="185398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4C2AE-F4EA-C444-90E6-018221797F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2420937"/>
            <a:ext cx="4079975" cy="3816351"/>
          </a:xfrm>
        </p:spPr>
        <p:txBody>
          <a:bodyPr>
            <a:normAutofit/>
          </a:bodyPr>
          <a:lstStyle/>
          <a:p>
            <a:r>
              <a:rPr lang="en-US" sz="2400" dirty="0"/>
              <a:t>We all have mental health in the same way we all have physical health…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283B09B-32F5-7D4F-B029-A3047A59B191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94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29FD8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4C876F5-B83F-9946-AF25-0B649F169A4F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0CDE92D0-8120-DD97-FB2E-294323C6C5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3107" y="1886017"/>
            <a:ext cx="1610980" cy="1764792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9B026F6-D72C-2D85-6298-D4FAADE84E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60684" y="3271982"/>
            <a:ext cx="1358427" cy="177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316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B8B376-7280-0449-B089-1501B7239A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3" y="2420937"/>
            <a:ext cx="3728762" cy="3816351"/>
          </a:xfrm>
        </p:spPr>
        <p:txBody>
          <a:bodyPr>
            <a:normAutofit/>
          </a:bodyPr>
          <a:lstStyle/>
          <a:p>
            <a:r>
              <a:rPr lang="en-US" sz="2400" dirty="0"/>
              <a:t>If you feel </a:t>
            </a:r>
            <a:r>
              <a:rPr lang="en-US" sz="2400" b="1" dirty="0">
                <a:solidFill>
                  <a:srgbClr val="94C11F"/>
                </a:solidFill>
              </a:rPr>
              <a:t>physically unwell</a:t>
            </a:r>
            <a:r>
              <a:rPr lang="en-US" sz="2400" dirty="0"/>
              <a:t>, what do you do?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5233867-FF1C-5F49-A7AD-524F73FBEA1A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94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29FD8"/>
              </a:solidFill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FFD74AB1-15B7-2242-85F4-CD65FAE0AB6D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pic>
        <p:nvPicPr>
          <p:cNvPr id="6" name="Picture 5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01CF5AE8-DDCD-03F5-F5F6-3B7CA35FD6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5057" y="1792736"/>
            <a:ext cx="2588308" cy="327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622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Charlie Waller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4D4C8A8D54A742ABE019456BD19D6A" ma:contentTypeVersion="15" ma:contentTypeDescription="Create a new document." ma:contentTypeScope="" ma:versionID="fab134bcc617c93afa3bbe528fbf34d2">
  <xsd:schema xmlns:xsd="http://www.w3.org/2001/XMLSchema" xmlns:xs="http://www.w3.org/2001/XMLSchema" xmlns:p="http://schemas.microsoft.com/office/2006/metadata/properties" xmlns:ns2="bb0932b2-0880-40b8-874b-867a586df499" xmlns:ns3="c24be428-2353-415a-b5b1-dcb6d2e6748f" targetNamespace="http://schemas.microsoft.com/office/2006/metadata/properties" ma:root="true" ma:fieldsID="73ce050557d2daa092af003765be5e60" ns2:_="" ns3:_="">
    <xsd:import namespace="bb0932b2-0880-40b8-874b-867a586df499"/>
    <xsd:import namespace="c24be428-2353-415a-b5b1-dcb6d2e6748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0932b2-0880-40b8-874b-867a586df4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ed28ccc9-dd63-40c3-aca5-f8d4411b7bf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4be428-2353-415a-b5b1-dcb6d2e6748f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2249c597-53a3-4fad-88b3-a0c25bd2dcae}" ma:internalName="TaxCatchAll" ma:showField="CatchAllData" ma:web="c24be428-2353-415a-b5b1-dcb6d2e6748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b0932b2-0880-40b8-874b-867a586df499">
      <Terms xmlns="http://schemas.microsoft.com/office/infopath/2007/PartnerControls"/>
    </lcf76f155ced4ddcb4097134ff3c332f>
    <TaxCatchAll xmlns="c24be428-2353-415a-b5b1-dcb6d2e6748f" xsi:nil="true"/>
  </documentManagement>
</p:properties>
</file>

<file path=customXml/itemProps1.xml><?xml version="1.0" encoding="utf-8"?>
<ds:datastoreItem xmlns:ds="http://schemas.openxmlformats.org/officeDocument/2006/customXml" ds:itemID="{360648CE-A9E6-4D06-812C-D12CE037C52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b0932b2-0880-40b8-874b-867a586df499"/>
    <ds:schemaRef ds:uri="c24be428-2353-415a-b5b1-dcb6d2e6748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58BCA2B-FB4B-441C-8D1E-BEAF57C548B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11235FD-532F-4515-A483-27584A454F74}">
  <ds:schemaRefs>
    <ds:schemaRef ds:uri="bb0932b2-0880-40b8-874b-867a586df499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purl.org/dc/dcmitype/"/>
    <ds:schemaRef ds:uri="http://www.w3.org/XML/1998/namespace"/>
    <ds:schemaRef ds:uri="http://purl.org/dc/elements/1.1/"/>
    <ds:schemaRef ds:uri="http://purl.org/dc/terms/"/>
    <ds:schemaRef ds:uri="http://schemas.openxmlformats.org/package/2006/metadata/core-properties"/>
    <ds:schemaRef ds:uri="c24be428-2353-415a-b5b1-dcb6d2e6748f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22611</TotalTime>
  <Words>1078</Words>
  <Application>Microsoft Office PowerPoint</Application>
  <PresentationFormat>On-screen Show (4:3)</PresentationFormat>
  <Paragraphs>126</Paragraphs>
  <Slides>30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0" baseType="lpstr">
      <vt:lpstr>Arial</vt:lpstr>
      <vt:lpstr>Brown</vt:lpstr>
      <vt:lpstr>BROWN-LIGHT</vt:lpstr>
      <vt:lpstr>Brown-RegularItalic</vt:lpstr>
      <vt:lpstr>Calibri</vt:lpstr>
      <vt:lpstr>Calibri Light</vt:lpstr>
      <vt:lpstr>Roboto Slab</vt:lpstr>
      <vt:lpstr>Roboto Slab Light</vt:lpstr>
      <vt:lpstr>-webkit-standard</vt:lpstr>
      <vt:lpstr>Charlie Waller Theme</vt:lpstr>
      <vt:lpstr>PowerPoint Presentation</vt:lpstr>
      <vt:lpstr>Working together…</vt:lpstr>
      <vt:lpstr>PowerPoint Presentation</vt:lpstr>
      <vt:lpstr>PowerPoint Presentation</vt:lpstr>
      <vt:lpstr>Learning outcomes</vt:lpstr>
      <vt:lpstr>PowerPoint Presentation</vt:lpstr>
      <vt:lpstr>Mental health is all about: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might someone feel about asking for help with their mental health?  (This could be help from a friend, family member, someone at school or a professional)</vt:lpstr>
      <vt:lpstr>If someone is struggling to ask for help, what phrases could they use to start the conversation?</vt:lpstr>
      <vt:lpstr>PowerPoint Presentation</vt:lpstr>
      <vt:lpstr>Asking for help is a good thing, and a brave thing too</vt:lpstr>
      <vt:lpstr>What if I open up to someone about my mental health and it doesn't help?</vt:lpstr>
      <vt:lpstr>PowerPoint Presentation</vt:lpstr>
      <vt:lpstr>PowerPoint Presentation</vt:lpstr>
      <vt:lpstr>PowerPoint Presentation</vt:lpstr>
      <vt:lpstr>PowerPoint Presentation</vt:lpstr>
      <vt:lpstr>Speak out</vt:lpstr>
      <vt:lpstr>Supporting a friend</vt:lpstr>
      <vt:lpstr>Can I?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Robin Worrall</dc:creator>
  <cp:lastModifiedBy>Amy Martin</cp:lastModifiedBy>
  <cp:revision>152</cp:revision>
  <dcterms:created xsi:type="dcterms:W3CDTF">2020-08-14T13:32:42Z</dcterms:created>
  <dcterms:modified xsi:type="dcterms:W3CDTF">2023-05-15T13:14:09Z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0x010100684D4C8A8D54A742ABE019456BD19D6A</vt:lpwstr>
  </property>
  <property fmtid="{D5CDD505-2E9C-101B-9397-08002B2CF9AE}" pid="3" name="MediaServiceImageTags">
    <vt:lpwstr/>
  </property>
</Properties>
</file>