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6" r:id="rId9"/>
    <p:sldId id="267" r:id="rId10"/>
    <p:sldId id="268" r:id="rId11"/>
    <p:sldId id="26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84"/>
    <a:srgbClr val="EF8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F7875-7C65-4408-A24A-327A3E77C233}" v="5" dt="2020-10-20T11:43:55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/>
    <p:restoredTop sz="96327"/>
  </p:normalViewPr>
  <p:slideViewPr>
    <p:cSldViewPr snapToGrid="0" snapToObjects="1" showGuides="1">
      <p:cViewPr varScale="1">
        <p:scale>
          <a:sx n="110" d="100"/>
          <a:sy n="110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Martin" userId="696df28b-a01f-4941-848a-b087e6819034" providerId="ADAL" clId="{D78F7875-7C65-4408-A24A-327A3E77C233}"/>
    <pc:docChg chg="undo custSel addSld modSld">
      <pc:chgData name="Amy Martin" userId="696df28b-a01f-4941-848a-b087e6819034" providerId="ADAL" clId="{D78F7875-7C65-4408-A24A-327A3E77C233}" dt="2020-10-21T12:53:58.806" v="27" actId="478"/>
      <pc:docMkLst>
        <pc:docMk/>
      </pc:docMkLst>
      <pc:sldChg chg="addSp delSp modSp mod">
        <pc:chgData name="Amy Martin" userId="696df28b-a01f-4941-848a-b087e6819034" providerId="ADAL" clId="{D78F7875-7C65-4408-A24A-327A3E77C233}" dt="2020-10-21T12:53:58.806" v="27" actId="478"/>
        <pc:sldMkLst>
          <pc:docMk/>
          <pc:sldMk cId="2361102937" sldId="256"/>
        </pc:sldMkLst>
        <pc:spChg chg="mod">
          <ac:chgData name="Amy Martin" userId="696df28b-a01f-4941-848a-b087e6819034" providerId="ADAL" clId="{D78F7875-7C65-4408-A24A-327A3E77C233}" dt="2020-10-20T08:57:14.299" v="14" actId="20577"/>
          <ac:spMkLst>
            <pc:docMk/>
            <pc:sldMk cId="2361102937" sldId="256"/>
            <ac:spMk id="3" creationId="{2819D0F8-5F49-3B4B-80E3-B0E55E328131}"/>
          </ac:spMkLst>
        </pc:spChg>
        <pc:picChg chg="add del">
          <ac:chgData name="Amy Martin" userId="696df28b-a01f-4941-848a-b087e6819034" providerId="ADAL" clId="{D78F7875-7C65-4408-A24A-327A3E77C233}" dt="2020-10-21T12:53:47.430" v="25" actId="22"/>
          <ac:picMkLst>
            <pc:docMk/>
            <pc:sldMk cId="2361102937" sldId="256"/>
            <ac:picMk id="5" creationId="{18F8236E-3D1F-4970-90D7-20B776F20BB2}"/>
          </ac:picMkLst>
        </pc:picChg>
        <pc:picChg chg="add del">
          <ac:chgData name="Amy Martin" userId="696df28b-a01f-4941-848a-b087e6819034" providerId="ADAL" clId="{D78F7875-7C65-4408-A24A-327A3E77C233}" dt="2020-10-21T12:53:58.806" v="27" actId="478"/>
          <ac:picMkLst>
            <pc:docMk/>
            <pc:sldMk cId="2361102937" sldId="256"/>
            <ac:picMk id="7" creationId="{71B53761-131F-44FC-9BC7-019404A2A0E3}"/>
          </ac:picMkLst>
        </pc:picChg>
      </pc:sldChg>
      <pc:sldChg chg="addSp delSp modSp add mod">
        <pc:chgData name="Amy Martin" userId="696df28b-a01f-4941-848a-b087e6819034" providerId="ADAL" clId="{D78F7875-7C65-4408-A24A-327A3E77C233}" dt="2020-10-20T11:43:47.266" v="17"/>
        <pc:sldMkLst>
          <pc:docMk/>
          <pc:sldMk cId="1788504588" sldId="266"/>
        </pc:sldMkLst>
        <pc:spChg chg="del">
          <ac:chgData name="Amy Martin" userId="696df28b-a01f-4941-848a-b087e6819034" providerId="ADAL" clId="{D78F7875-7C65-4408-A24A-327A3E77C233}" dt="2020-10-20T11:43:46.971" v="16" actId="478"/>
          <ac:spMkLst>
            <pc:docMk/>
            <pc:sldMk cId="1788504588" sldId="266"/>
            <ac:spMk id="6" creationId="{FA9AEC02-91E8-465C-9047-D2C4EB3EB174}"/>
          </ac:spMkLst>
        </pc:spChg>
        <pc:spChg chg="add mod">
          <ac:chgData name="Amy Martin" userId="696df28b-a01f-4941-848a-b087e6819034" providerId="ADAL" clId="{D78F7875-7C65-4408-A24A-327A3E77C233}" dt="2020-10-20T11:43:47.266" v="17"/>
          <ac:spMkLst>
            <pc:docMk/>
            <pc:sldMk cId="1788504588" sldId="266"/>
            <ac:spMk id="7" creationId="{DA0A469F-A7F3-411F-84E5-1445EC3EE3E6}"/>
          </ac:spMkLst>
        </pc:spChg>
      </pc:sldChg>
      <pc:sldChg chg="addSp delSp modSp add mod">
        <pc:chgData name="Amy Martin" userId="696df28b-a01f-4941-848a-b087e6819034" providerId="ADAL" clId="{D78F7875-7C65-4408-A24A-327A3E77C233}" dt="2020-10-20T11:43:50.129" v="19"/>
        <pc:sldMkLst>
          <pc:docMk/>
          <pc:sldMk cId="4112568966" sldId="267"/>
        </pc:sldMkLst>
        <pc:spChg chg="add mod">
          <ac:chgData name="Amy Martin" userId="696df28b-a01f-4941-848a-b087e6819034" providerId="ADAL" clId="{D78F7875-7C65-4408-A24A-327A3E77C233}" dt="2020-10-20T11:43:50.129" v="19"/>
          <ac:spMkLst>
            <pc:docMk/>
            <pc:sldMk cId="4112568966" sldId="267"/>
            <ac:spMk id="17" creationId="{6D0720CA-15E5-4240-AB92-E6134FA9A918}"/>
          </ac:spMkLst>
        </pc:spChg>
        <pc:spChg chg="del">
          <ac:chgData name="Amy Martin" userId="696df28b-a01f-4941-848a-b087e6819034" providerId="ADAL" clId="{D78F7875-7C65-4408-A24A-327A3E77C233}" dt="2020-10-20T11:43:49.843" v="18" actId="478"/>
          <ac:spMkLst>
            <pc:docMk/>
            <pc:sldMk cId="4112568966" sldId="267"/>
            <ac:spMk id="20" creationId="{DB980C90-010F-49E8-BBA8-EBF0C8457A31}"/>
          </ac:spMkLst>
        </pc:spChg>
      </pc:sldChg>
      <pc:sldChg chg="addSp delSp modSp add mod">
        <pc:chgData name="Amy Martin" userId="696df28b-a01f-4941-848a-b087e6819034" providerId="ADAL" clId="{D78F7875-7C65-4408-A24A-327A3E77C233}" dt="2020-10-20T11:43:52.345" v="21"/>
        <pc:sldMkLst>
          <pc:docMk/>
          <pc:sldMk cId="2811034740" sldId="268"/>
        </pc:sldMkLst>
        <pc:spChg chg="add mod">
          <ac:chgData name="Amy Martin" userId="696df28b-a01f-4941-848a-b087e6819034" providerId="ADAL" clId="{D78F7875-7C65-4408-A24A-327A3E77C233}" dt="2020-10-20T11:43:52.345" v="21"/>
          <ac:spMkLst>
            <pc:docMk/>
            <pc:sldMk cId="2811034740" sldId="268"/>
            <ac:spMk id="12" creationId="{CEEBA27A-1A83-4366-B907-AA6E056FD897}"/>
          </ac:spMkLst>
        </pc:spChg>
        <pc:spChg chg="del">
          <ac:chgData name="Amy Martin" userId="696df28b-a01f-4941-848a-b087e6819034" providerId="ADAL" clId="{D78F7875-7C65-4408-A24A-327A3E77C233}" dt="2020-10-20T11:43:52.056" v="20" actId="478"/>
          <ac:spMkLst>
            <pc:docMk/>
            <pc:sldMk cId="2811034740" sldId="268"/>
            <ac:spMk id="13" creationId="{BB9C094D-509F-4D47-9D5D-CD69AF4192CF}"/>
          </ac:spMkLst>
        </pc:spChg>
      </pc:sldChg>
      <pc:sldChg chg="addSp delSp modSp add mod">
        <pc:chgData name="Amy Martin" userId="696df28b-a01f-4941-848a-b087e6819034" providerId="ADAL" clId="{D78F7875-7C65-4408-A24A-327A3E77C233}" dt="2020-10-20T11:43:55.035" v="23"/>
        <pc:sldMkLst>
          <pc:docMk/>
          <pc:sldMk cId="3438414254" sldId="269"/>
        </pc:sldMkLst>
        <pc:spChg chg="add mod">
          <ac:chgData name="Amy Martin" userId="696df28b-a01f-4941-848a-b087e6819034" providerId="ADAL" clId="{D78F7875-7C65-4408-A24A-327A3E77C233}" dt="2020-10-20T11:43:55.035" v="23"/>
          <ac:spMkLst>
            <pc:docMk/>
            <pc:sldMk cId="3438414254" sldId="269"/>
            <ac:spMk id="13" creationId="{4FBDE4E4-32A0-498B-BA40-FC97BE919499}"/>
          </ac:spMkLst>
        </pc:spChg>
        <pc:spChg chg="del">
          <ac:chgData name="Amy Martin" userId="696df28b-a01f-4941-848a-b087e6819034" providerId="ADAL" clId="{D78F7875-7C65-4408-A24A-327A3E77C233}" dt="2020-10-20T11:43:54.779" v="22" actId="478"/>
          <ac:spMkLst>
            <pc:docMk/>
            <pc:sldMk cId="3438414254" sldId="269"/>
            <ac:spMk id="15" creationId="{4B8050D5-B747-4A71-AB99-74EE9895A3A1}"/>
          </ac:spMkLst>
        </pc:spChg>
      </pc:sldChg>
    </pc:docChg>
  </pc:docChgLst>
  <pc:docChgLst>
    <pc:chgData name="Amy Martin" userId="696df28b-a01f-4941-848a-b087e6819034" providerId="ADAL" clId="{2288F95B-77B9-4F6A-BA5D-C76E563D2366}"/>
    <pc:docChg chg="modSld">
      <pc:chgData name="Amy Martin" userId="696df28b-a01f-4941-848a-b087e6819034" providerId="ADAL" clId="{2288F95B-77B9-4F6A-BA5D-C76E563D2366}" dt="2020-08-24T07:59:29.017" v="9" actId="20577"/>
      <pc:docMkLst>
        <pc:docMk/>
      </pc:docMkLst>
      <pc:sldChg chg="modSp mod">
        <pc:chgData name="Amy Martin" userId="696df28b-a01f-4941-848a-b087e6819034" providerId="ADAL" clId="{2288F95B-77B9-4F6A-BA5D-C76E563D2366}" dt="2020-08-24T07:59:29.017" v="9" actId="20577"/>
        <pc:sldMkLst>
          <pc:docMk/>
          <pc:sldMk cId="3525606963" sldId="265"/>
        </pc:sldMkLst>
        <pc:spChg chg="mod">
          <ac:chgData name="Amy Martin" userId="696df28b-a01f-4941-848a-b087e6819034" providerId="ADAL" clId="{2288F95B-77B9-4F6A-BA5D-C76E563D2366}" dt="2020-08-24T07:59:29.017" v="9" actId="20577"/>
          <ac:spMkLst>
            <pc:docMk/>
            <pc:sldMk cId="3525606963" sldId="265"/>
            <ac:spMk id="3" creationId="{E310BF7B-E383-B54A-A478-87F1FAA16C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FCD7A-001C-C94B-B0DC-2A25D01FB2F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E2C59-1423-CC4F-9E31-9B5CE859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2762B0E7-FD89-984F-8F41-CBB8B3D89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2" y="765175"/>
            <a:ext cx="5040313" cy="2663825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3759200"/>
            <a:ext cx="5040313" cy="2478086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bg1"/>
                </a:solidFill>
                <a:latin typeface="Brown-RegularItalic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911" y="6237287"/>
            <a:ext cx="2438401" cy="269875"/>
          </a:xfrm>
        </p:spPr>
        <p:txBody>
          <a:bodyPr/>
          <a:lstStyle>
            <a:lvl1pPr>
              <a:defRPr sz="1200" b="1" i="0" baseline="0">
                <a:latin typeface="Brown-RegularItalic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4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impl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2F4F874-EB9C-F146-83CC-79344F7B51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17FF44BA-6141-4647-88FE-E34D50AACA10}"/>
              </a:ext>
            </a:extLst>
          </p:cNvPr>
          <p:cNvSpPr/>
          <p:nvPr userDrawn="1"/>
        </p:nvSpPr>
        <p:spPr>
          <a:xfrm>
            <a:off x="8208963" y="5967412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4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2Col_Simpl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289A84F-1C3C-C849-B29A-43A9BB2E1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Brown-RegularItalic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2420936"/>
            <a:ext cx="3579813" cy="3816352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 marL="144000" indent="-457200">
              <a:spcAft>
                <a:spcPts val="600"/>
              </a:spcAft>
              <a:defRPr b="0" i="0">
                <a:latin typeface="Roboto Slab Light" pitchFamily="2" charset="0"/>
                <a:ea typeface="Roboto Slab Light" pitchFamily="2" charset="0"/>
              </a:defRPr>
            </a:lvl2pPr>
            <a:lvl3pPr marL="144000" indent="-457200">
              <a:spcAft>
                <a:spcPts val="600"/>
              </a:spcAft>
              <a:defRPr b="0" i="0">
                <a:latin typeface="Brown-RegularItalic" pitchFamily="2" charset="77"/>
              </a:defRPr>
            </a:lvl3pPr>
            <a:lvl4pPr marL="144000" indent="-457200">
              <a:spcAft>
                <a:spcPts val="600"/>
              </a:spcAft>
              <a:defRPr b="0" i="0">
                <a:latin typeface="Brown-RegularItalic" pitchFamily="2" charset="77"/>
              </a:defRPr>
            </a:lvl4pPr>
            <a:lvl5pPr marL="144000" indent="-457200">
              <a:spcAft>
                <a:spcPts val="600"/>
              </a:spcAft>
              <a:defRPr b="0" i="0">
                <a:latin typeface="Brown-RegularItalic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20937"/>
            <a:ext cx="3579813" cy="3816351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 Light" pitchFamily="2" charset="0"/>
                <a:ea typeface="Roboto Slab Light" pitchFamily="2" charset="0"/>
              </a:defRPr>
            </a:lvl2pPr>
            <a:lvl3pPr>
              <a:defRPr b="0" i="0">
                <a:latin typeface="Brown-RegularItalic" pitchFamily="2" charset="77"/>
              </a:defRPr>
            </a:lvl3pPr>
            <a:lvl4pPr>
              <a:defRPr b="0" i="0">
                <a:latin typeface="Brown-RegularItalic" pitchFamily="2" charset="77"/>
              </a:defRPr>
            </a:lvl4pPr>
            <a:lvl5pPr>
              <a:defRPr b="0" i="0">
                <a:latin typeface="Brown-RegularItalic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13F22FF7-9E4E-A741-980B-8BFF6ED94259}"/>
              </a:ext>
            </a:extLst>
          </p:cNvPr>
          <p:cNvSpPr/>
          <p:nvPr userDrawn="1"/>
        </p:nvSpPr>
        <p:spPr>
          <a:xfrm>
            <a:off x="8208963" y="5967412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6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imple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9266CA0-0607-3944-ACAF-CF90E45B5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17FF44BA-6141-4647-88FE-E34D50AACA10}"/>
              </a:ext>
            </a:extLst>
          </p:cNvPr>
          <p:cNvSpPr/>
          <p:nvPr userDrawn="1"/>
        </p:nvSpPr>
        <p:spPr>
          <a:xfrm>
            <a:off x="8208963" y="5967412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3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, device&#10;&#10;Description automatically generated">
            <a:extLst>
              <a:ext uri="{FF2B5EF4-FFF2-40B4-BE49-F238E27FC236}">
                <a16:creationId xmlns:a16="http://schemas.microsoft.com/office/drawing/2014/main" id="{8C31DBF2-E778-D349-8D0C-A895AB5ABC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1912" y="765175"/>
            <a:ext cx="5040313" cy="2663825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1912" y="4980214"/>
            <a:ext cx="5040313" cy="1257071"/>
          </a:xfrm>
        </p:spPr>
        <p:txBody>
          <a:bodyPr>
            <a:normAutofit/>
          </a:bodyPr>
          <a:lstStyle>
            <a:lvl1pPr marL="0" indent="0" algn="l">
              <a:buNone/>
              <a:defRPr lang="en-GB" sz="1200" b="0" i="0" smtClean="0">
                <a:solidFill>
                  <a:srgbClr val="EF811B"/>
                </a:solidFill>
                <a:effectLst/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0" dirty="0">
                <a:solidFill>
                  <a:srgbClr val="EF7F1A"/>
                </a:solidFill>
              </a:rPr>
              <a:t>Charlie Waller Trust</a:t>
            </a:r>
          </a:p>
          <a:p>
            <a:r>
              <a:rPr lang="en-GB" dirty="0">
                <a:solidFill>
                  <a:srgbClr val="FFFFFF"/>
                </a:solidFill>
              </a:rPr>
              <a:t>First Floor, Rear Office </a:t>
            </a:r>
            <a:r>
              <a:rPr lang="en-GB" dirty="0">
                <a:solidFill>
                  <a:srgbClr val="EF7F1A"/>
                </a:solidFill>
              </a:rPr>
              <a:t>•</a:t>
            </a:r>
            <a:r>
              <a:rPr lang="en-GB" dirty="0">
                <a:solidFill>
                  <a:srgbClr val="FFFFFF"/>
                </a:solidFill>
              </a:rPr>
              <a:t> 32 High Street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Thatcham </a:t>
            </a:r>
            <a:r>
              <a:rPr lang="en-GB" dirty="0">
                <a:solidFill>
                  <a:srgbClr val="EF7F1A"/>
                </a:solidFill>
              </a:rPr>
              <a:t>•</a:t>
            </a:r>
            <a:r>
              <a:rPr lang="en-GB" dirty="0">
                <a:solidFill>
                  <a:srgbClr val="FFFFFF"/>
                </a:solidFill>
              </a:rPr>
              <a:t> Berkshire RG19 3JD</a:t>
            </a:r>
          </a:p>
          <a:p>
            <a:r>
              <a:rPr lang="en-GB" dirty="0">
                <a:solidFill>
                  <a:srgbClr val="FFFFFF"/>
                </a:solidFill>
              </a:rPr>
              <a:t>01635 869754 </a:t>
            </a:r>
            <a:r>
              <a:rPr lang="en-GB" dirty="0">
                <a:solidFill>
                  <a:srgbClr val="EF7F1A"/>
                </a:solidFill>
              </a:rPr>
              <a:t>•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admin@charliewaller.org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911" y="6237287"/>
            <a:ext cx="2438401" cy="269875"/>
          </a:xfrm>
        </p:spPr>
        <p:txBody>
          <a:bodyPr/>
          <a:lstStyle>
            <a:lvl1pPr>
              <a:defRPr sz="1200" b="1" i="0" baseline="0">
                <a:solidFill>
                  <a:srgbClr val="EF811B"/>
                </a:solidFill>
                <a:latin typeface="Brown-RegularItalic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D152FF-FF2B-244A-B63C-688B3E62070C}"/>
              </a:ext>
            </a:extLst>
          </p:cNvPr>
          <p:cNvSpPr txBox="1">
            <a:spLocks/>
          </p:cNvSpPr>
          <p:nvPr userDrawn="1"/>
        </p:nvSpPr>
        <p:spPr>
          <a:xfrm>
            <a:off x="6244997" y="6237285"/>
            <a:ext cx="2438401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200" b="1" i="0" kern="1200" baseline="0">
                <a:solidFill>
                  <a:srgbClr val="EF811B"/>
                </a:solidFill>
                <a:latin typeface="Brown-RegularItalic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b="0" i="0" kern="1200" baseline="0" dirty="0">
                <a:solidFill>
                  <a:schemeClr val="bg1"/>
                </a:solidFill>
                <a:effectLst/>
                <a:latin typeface="Roboto Slab Light" pitchFamily="2" charset="0"/>
                <a:ea typeface="Roboto Slab Light" pitchFamily="2" charset="0"/>
                <a:cs typeface="+mn-cs"/>
              </a:rPr>
              <a:t>Registered charity number 1109984</a:t>
            </a:r>
          </a:p>
        </p:txBody>
      </p:sp>
    </p:spTree>
    <p:extLst>
      <p:ext uri="{BB962C8B-B14F-4D97-AF65-F5344CB8AC3E}">
        <p14:creationId xmlns:p14="http://schemas.microsoft.com/office/powerpoint/2010/main" val="2858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/Section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560D82-2380-8447-ADA5-39600CBA7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2" y="765175"/>
            <a:ext cx="5040313" cy="2663825"/>
          </a:xfrm>
        </p:spPr>
        <p:txBody>
          <a:bodyPr anchor="b"/>
          <a:lstStyle>
            <a:lvl1pPr algn="l">
              <a:defRPr sz="3000" b="1" i="0">
                <a:latin typeface="Brown-RegularItalic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3759200"/>
            <a:ext cx="5040313" cy="2478086"/>
          </a:xfrm>
        </p:spPr>
        <p:txBody>
          <a:bodyPr>
            <a:normAutofit/>
          </a:bodyPr>
          <a:lstStyle>
            <a:lvl1pPr marL="0" indent="0" algn="l">
              <a:buNone/>
              <a:defRPr sz="2100" b="0" i="0">
                <a:solidFill>
                  <a:schemeClr val="bg1"/>
                </a:solidFill>
                <a:latin typeface="Brown-RegularItalic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8A2AE9-3517-A044-B6FE-FE392769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1912" y="6237287"/>
            <a:ext cx="30861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DCA5B-A6B7-4946-8D3A-CD8ABA604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5967413"/>
            <a:ext cx="539750" cy="539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EF811B"/>
                </a:solidFill>
                <a:latin typeface="Brown-RegularItalic" pitchFamily="2" charset="77"/>
              </a:defRPr>
            </a:lvl1pPr>
          </a:lstStyle>
          <a:p>
            <a:fld id="{7C23CD3B-0B7E-9F43-AB10-3DFC78E76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EDBCD7C-D4C5-0141-BE7E-3E1A5007AF7C}"/>
              </a:ext>
            </a:extLst>
          </p:cNvPr>
          <p:cNvSpPr/>
          <p:nvPr userDrawn="1"/>
        </p:nvSpPr>
        <p:spPr>
          <a:xfrm>
            <a:off x="8208963" y="5967413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0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/Section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4F6A417-BFAD-BF46-83DE-70CA33FA00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2" y="765175"/>
            <a:ext cx="5040313" cy="2663825"/>
          </a:xfrm>
        </p:spPr>
        <p:txBody>
          <a:bodyPr anchor="b"/>
          <a:lstStyle>
            <a:lvl1pPr algn="l">
              <a:defRPr sz="3000" b="1" i="0">
                <a:solidFill>
                  <a:srgbClr val="005E84"/>
                </a:solidFill>
                <a:latin typeface="Brown-RegularItalic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3759200"/>
            <a:ext cx="5040313" cy="2478086"/>
          </a:xfrm>
        </p:spPr>
        <p:txBody>
          <a:bodyPr>
            <a:normAutofit/>
          </a:bodyPr>
          <a:lstStyle>
            <a:lvl1pPr marL="0" indent="0" algn="l">
              <a:buNone/>
              <a:defRPr sz="2100" b="0" i="0">
                <a:solidFill>
                  <a:schemeClr val="bg1"/>
                </a:solidFill>
                <a:latin typeface="Brown-RegularItalic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8A2AE9-3517-A044-B6FE-FE392769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1912" y="6237287"/>
            <a:ext cx="30861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DCA5B-A6B7-4946-8D3A-CD8ABA604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5967413"/>
            <a:ext cx="539750" cy="539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fld id="{7C23CD3B-0B7E-9F43-AB10-3DFC78E76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EDBCD7C-D4C5-0141-BE7E-3E1A5007AF7C}"/>
              </a:ext>
            </a:extLst>
          </p:cNvPr>
          <p:cNvSpPr/>
          <p:nvPr userDrawn="1"/>
        </p:nvSpPr>
        <p:spPr>
          <a:xfrm>
            <a:off x="8208963" y="5967413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/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1A963A61-F056-0B49-8378-503986F08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2" y="765175"/>
            <a:ext cx="5040313" cy="2663825"/>
          </a:xfrm>
        </p:spPr>
        <p:txBody>
          <a:bodyPr anchor="b"/>
          <a:lstStyle>
            <a:lvl1pPr algn="l">
              <a:defRPr sz="3000" b="1" i="0">
                <a:solidFill>
                  <a:srgbClr val="005E84"/>
                </a:solidFill>
                <a:latin typeface="Brown-RegularItalic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3759200"/>
            <a:ext cx="5040313" cy="2478086"/>
          </a:xfrm>
        </p:spPr>
        <p:txBody>
          <a:bodyPr>
            <a:normAutofit/>
          </a:bodyPr>
          <a:lstStyle>
            <a:lvl1pPr marL="0" indent="0" algn="l">
              <a:buNone/>
              <a:defRPr sz="2100" b="0" i="0">
                <a:solidFill>
                  <a:schemeClr val="bg1"/>
                </a:solidFill>
                <a:latin typeface="Brown-RegularItalic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8A2AE9-3517-A044-B6FE-FE392769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1912" y="6237287"/>
            <a:ext cx="30861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DCA5B-A6B7-4946-8D3A-CD8ABA604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5967413"/>
            <a:ext cx="539750" cy="539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fld id="{7C23CD3B-0B7E-9F43-AB10-3DFC78E76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EDBCD7C-D4C5-0141-BE7E-3E1A5007AF7C}"/>
              </a:ext>
            </a:extLst>
          </p:cNvPr>
          <p:cNvSpPr/>
          <p:nvPr userDrawn="1"/>
        </p:nvSpPr>
        <p:spPr>
          <a:xfrm>
            <a:off x="8208963" y="5967413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9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/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7EAFB47-539C-6B46-81A0-0C477A72A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2" y="765175"/>
            <a:ext cx="5040313" cy="2663825"/>
          </a:xfrm>
        </p:spPr>
        <p:txBody>
          <a:bodyPr anchor="b"/>
          <a:lstStyle>
            <a:lvl1pPr algn="l">
              <a:defRPr sz="3000" b="1" i="0">
                <a:solidFill>
                  <a:srgbClr val="005E84"/>
                </a:solidFill>
                <a:latin typeface="Brown-RegularItalic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3759200"/>
            <a:ext cx="5040313" cy="2478086"/>
          </a:xfrm>
        </p:spPr>
        <p:txBody>
          <a:bodyPr>
            <a:normAutofit/>
          </a:bodyPr>
          <a:lstStyle>
            <a:lvl1pPr marL="0" indent="0" algn="l">
              <a:buNone/>
              <a:defRPr sz="2100" b="0" i="0">
                <a:solidFill>
                  <a:schemeClr val="bg1"/>
                </a:solidFill>
                <a:latin typeface="Brown-RegularItalic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8A2AE9-3517-A044-B6FE-FE392769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1912" y="6237287"/>
            <a:ext cx="30861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DCA5B-A6B7-4946-8D3A-CD8ABA604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5967413"/>
            <a:ext cx="539750" cy="539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fld id="{7C23CD3B-0B7E-9F43-AB10-3DFC78E76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EDBCD7C-D4C5-0141-BE7E-3E1A5007AF7C}"/>
              </a:ext>
            </a:extLst>
          </p:cNvPr>
          <p:cNvSpPr/>
          <p:nvPr userDrawn="1"/>
        </p:nvSpPr>
        <p:spPr>
          <a:xfrm>
            <a:off x="8208963" y="5967413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6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/Section_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, device&#10;&#10;Description automatically generated">
            <a:extLst>
              <a:ext uri="{FF2B5EF4-FFF2-40B4-BE49-F238E27FC236}">
                <a16:creationId xmlns:a16="http://schemas.microsoft.com/office/drawing/2014/main" id="{F0A69D7D-3B91-E549-8AF4-0DB964544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2" y="765175"/>
            <a:ext cx="5040313" cy="2663825"/>
          </a:xfrm>
        </p:spPr>
        <p:txBody>
          <a:bodyPr anchor="b"/>
          <a:lstStyle>
            <a:lvl1pPr algn="l">
              <a:defRPr sz="3000" b="1" i="0">
                <a:solidFill>
                  <a:srgbClr val="005E84"/>
                </a:solidFill>
                <a:latin typeface="Brown-RegularItalic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3759200"/>
            <a:ext cx="5040313" cy="2478086"/>
          </a:xfrm>
        </p:spPr>
        <p:txBody>
          <a:bodyPr>
            <a:normAutofit/>
          </a:bodyPr>
          <a:lstStyle>
            <a:lvl1pPr marL="0" indent="0" algn="l">
              <a:buNone/>
              <a:defRPr sz="2100" b="0" i="0">
                <a:solidFill>
                  <a:schemeClr val="bg1"/>
                </a:solidFill>
                <a:latin typeface="Brown-RegularItalic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8A2AE9-3517-A044-B6FE-FE392769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1912" y="6237287"/>
            <a:ext cx="30861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DCA5B-A6B7-4946-8D3A-CD8ABA604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5967413"/>
            <a:ext cx="539750" cy="539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fld id="{7C23CD3B-0B7E-9F43-AB10-3DFC78E76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EDBCD7C-D4C5-0141-BE7E-3E1A5007AF7C}"/>
              </a:ext>
            </a:extLst>
          </p:cNvPr>
          <p:cNvSpPr/>
          <p:nvPr userDrawn="1"/>
        </p:nvSpPr>
        <p:spPr>
          <a:xfrm>
            <a:off x="8208963" y="5967413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7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/Section_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D79B1D-A52D-4045-9EAD-F055EB5BA4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2" y="765175"/>
            <a:ext cx="5040313" cy="2663825"/>
          </a:xfrm>
        </p:spPr>
        <p:txBody>
          <a:bodyPr anchor="b"/>
          <a:lstStyle>
            <a:lvl1pPr algn="l">
              <a:defRPr sz="3000" b="1" i="0">
                <a:solidFill>
                  <a:srgbClr val="005E84"/>
                </a:solidFill>
                <a:latin typeface="Brown-RegularItalic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3759200"/>
            <a:ext cx="5040313" cy="2478086"/>
          </a:xfrm>
        </p:spPr>
        <p:txBody>
          <a:bodyPr>
            <a:normAutofit/>
          </a:bodyPr>
          <a:lstStyle>
            <a:lvl1pPr marL="0" indent="0" algn="l">
              <a:buNone/>
              <a:defRPr sz="2100" b="0" i="0">
                <a:solidFill>
                  <a:schemeClr val="bg1"/>
                </a:solidFill>
                <a:latin typeface="Brown-RegularItalic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8A2AE9-3517-A044-B6FE-FE392769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1912" y="6237287"/>
            <a:ext cx="30861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DCA5B-A6B7-4946-8D3A-CD8ABA604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5967413"/>
            <a:ext cx="539750" cy="539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fld id="{7C23CD3B-0B7E-9F43-AB10-3DFC78E76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EDBCD7C-D4C5-0141-BE7E-3E1A5007AF7C}"/>
              </a:ext>
            </a:extLst>
          </p:cNvPr>
          <p:cNvSpPr/>
          <p:nvPr userDrawn="1"/>
        </p:nvSpPr>
        <p:spPr>
          <a:xfrm>
            <a:off x="8208963" y="5967413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/Section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D1A0EF-1045-6C4A-AFD7-0617454229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2" y="765175"/>
            <a:ext cx="5040313" cy="2663825"/>
          </a:xfrm>
        </p:spPr>
        <p:txBody>
          <a:bodyPr anchor="b"/>
          <a:lstStyle>
            <a:lvl1pPr algn="l">
              <a:defRPr sz="3000" b="1" i="0">
                <a:solidFill>
                  <a:srgbClr val="005E84"/>
                </a:solidFill>
                <a:latin typeface="Brown-RegularItalic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2" y="3759200"/>
            <a:ext cx="5040313" cy="2478086"/>
          </a:xfrm>
        </p:spPr>
        <p:txBody>
          <a:bodyPr>
            <a:normAutofit/>
          </a:bodyPr>
          <a:lstStyle>
            <a:lvl1pPr marL="0" indent="0" algn="l">
              <a:buNone/>
              <a:defRPr sz="2100" b="0" i="0">
                <a:solidFill>
                  <a:schemeClr val="bg1"/>
                </a:solidFill>
                <a:latin typeface="Brown-RegularItalic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8A2AE9-3517-A044-B6FE-FE392769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1912" y="6237287"/>
            <a:ext cx="30861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8DCA5B-A6B7-4946-8D3A-CD8ABA604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5967413"/>
            <a:ext cx="539750" cy="539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bg1"/>
                </a:solidFill>
                <a:latin typeface="Brown-RegularItalic" pitchFamily="2" charset="77"/>
              </a:defRPr>
            </a:lvl1pPr>
          </a:lstStyle>
          <a:p>
            <a:fld id="{7C23CD3B-0B7E-9F43-AB10-3DFC78E76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EDBCD7C-D4C5-0141-BE7E-3E1A5007AF7C}"/>
              </a:ext>
            </a:extLst>
          </p:cNvPr>
          <p:cNvSpPr/>
          <p:nvPr userDrawn="1"/>
        </p:nvSpPr>
        <p:spPr>
          <a:xfrm>
            <a:off x="8208963" y="5967413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7EA680-B51F-6E41-A52C-4298190DA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420937"/>
            <a:ext cx="5688013" cy="381635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18A0205B-9C48-6A47-BB05-0215B14E8627}"/>
              </a:ext>
            </a:extLst>
          </p:cNvPr>
          <p:cNvSpPr/>
          <p:nvPr userDrawn="1"/>
        </p:nvSpPr>
        <p:spPr>
          <a:xfrm>
            <a:off x="8208963" y="5967412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765175"/>
            <a:ext cx="5688013" cy="1655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2420937"/>
            <a:ext cx="7524751" cy="3816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237287"/>
            <a:ext cx="30861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005E84"/>
                </a:solidFill>
                <a:latin typeface="BROWN-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5967413"/>
            <a:ext cx="539750" cy="539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rgbClr val="EF811B"/>
                </a:solidFill>
                <a:latin typeface="Brown-RegularItalic" pitchFamily="2" charset="77"/>
              </a:defRPr>
            </a:lvl1pPr>
          </a:lstStyle>
          <a:p>
            <a:fld id="{7C23CD3B-0B7E-9F43-AB10-3DFC78E76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8053CFB4-0282-FC47-9A5D-60F19FB383A5}"/>
              </a:ext>
            </a:extLst>
          </p:cNvPr>
          <p:cNvSpPr/>
          <p:nvPr userDrawn="1"/>
        </p:nvSpPr>
        <p:spPr>
          <a:xfrm>
            <a:off x="8208963" y="5967413"/>
            <a:ext cx="539750" cy="539750"/>
          </a:xfrm>
          <a:prstGeom prst="donut">
            <a:avLst>
              <a:gd name="adj" fmla="val 13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2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  <p:sldLayoutId id="2147483662" r:id="rId10"/>
    <p:sldLayoutId id="2147483664" r:id="rId11"/>
    <p:sldLayoutId id="2147483674" r:id="rId12"/>
    <p:sldLayoutId id="214748368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EF811B"/>
          </a:solidFill>
          <a:latin typeface="Brown-RegularItalic" pitchFamily="2" charset="77"/>
          <a:ea typeface="+mj-ea"/>
          <a:cs typeface="+mj-cs"/>
        </a:defRPr>
      </a:lvl1pPr>
    </p:titleStyle>
    <p:bodyStyle>
      <a:lvl1pPr marL="0" indent="0" algn="l" defTabSz="72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100" b="0" i="0" kern="1200" baseline="0">
          <a:solidFill>
            <a:srgbClr val="005E84"/>
          </a:solidFill>
          <a:latin typeface="Roboto Slab Light" pitchFamily="2" charset="0"/>
          <a:ea typeface="Roboto Slab Light" pitchFamily="2" charset="0"/>
          <a:cs typeface="+mn-cs"/>
        </a:defRPr>
      </a:lvl1pPr>
      <a:lvl2pPr marL="144000" indent="-457200" algn="l" defTabSz="72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100" b="0" i="0" kern="1200" baseline="0">
          <a:solidFill>
            <a:srgbClr val="005E84"/>
          </a:solidFill>
          <a:latin typeface="Roboto Slab Light" pitchFamily="2" charset="0"/>
          <a:ea typeface="Roboto Slab Light" pitchFamily="2" charset="0"/>
          <a:cs typeface="+mn-cs"/>
        </a:defRPr>
      </a:lvl2pPr>
      <a:lvl3pPr marL="1143000" indent="-228600" algn="l" defTabSz="72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b="0" i="0" kern="1200" baseline="0">
          <a:solidFill>
            <a:srgbClr val="005E84"/>
          </a:solidFill>
          <a:latin typeface="Brown-RegularItalic" pitchFamily="2" charset="77"/>
          <a:ea typeface="+mn-ea"/>
          <a:cs typeface="+mn-cs"/>
        </a:defRPr>
      </a:lvl3pPr>
      <a:lvl4pPr marL="1600200" indent="-228600" algn="l" defTabSz="72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b="0" i="0" kern="1200" baseline="0">
          <a:solidFill>
            <a:srgbClr val="005E84"/>
          </a:solidFill>
          <a:latin typeface="Brown-RegularItalic" pitchFamily="2" charset="77"/>
          <a:ea typeface="+mn-ea"/>
          <a:cs typeface="+mn-cs"/>
        </a:defRPr>
      </a:lvl4pPr>
      <a:lvl5pPr marL="2057400" indent="-228600" algn="l" defTabSz="72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b="0" i="0" kern="1200" baseline="0">
          <a:solidFill>
            <a:srgbClr val="005E84"/>
          </a:solidFill>
          <a:latin typeface="Brown-RegularItalic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25">
          <p15:clr>
            <a:srgbClr val="F26B43"/>
          </p15:clr>
        </p15:guide>
        <p15:guide id="2" pos="4014">
          <p15:clr>
            <a:srgbClr val="F26B43"/>
          </p15:clr>
        </p15:guide>
        <p15:guide id="3" pos="5511">
          <p15:clr>
            <a:srgbClr val="F26B43"/>
          </p15:clr>
        </p15:guide>
        <p15:guide id="4" pos="5171">
          <p15:clr>
            <a:srgbClr val="F26B43"/>
          </p15:clr>
        </p15:guide>
        <p15:guide id="6" pos="431">
          <p15:clr>
            <a:srgbClr val="F26B43"/>
          </p15:clr>
        </p15:guide>
        <p15:guide id="7" orient="horz" pos="278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482">
          <p15:clr>
            <a:srgbClr val="F26B43"/>
          </p15:clr>
        </p15:guide>
        <p15:guide id="10" pos="839">
          <p15:clr>
            <a:srgbClr val="F26B43"/>
          </p15:clr>
        </p15:guide>
        <p15:guide id="1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s://www.matesinmind.org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ix.org.uk/about-us/goodbye-childline-hello-themix" TargetMode="External"/><Relationship Id="rId2" Type="http://schemas.openxmlformats.org/officeDocument/2006/relationships/hyperlink" Target="https://www.samaritans.org/how-we-can-help-you/contact-u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em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hyperlink" Target="https://www.youtube.com/watch?v=WcSUs9iZv-g&amp;feature=youtu.be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8168-1A3E-B740-A86A-BE0A84744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rown-RegularItalic" pitchFamily="2" charset="77"/>
              </a:rPr>
              <a:t>Seeking help</a:t>
            </a:r>
            <a:br>
              <a:rPr lang="en-US" dirty="0">
                <a:latin typeface="Brown-RegularItalic" pitchFamily="2" charset="77"/>
              </a:rPr>
            </a:br>
            <a:r>
              <a:rPr lang="en-US" dirty="0">
                <a:latin typeface="Brown-RegularItalic" pitchFamily="2" charset="77"/>
              </a:rPr>
              <a:t>in times of trouble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9D0F8-5F49-3B4B-80E3-B0E55E3281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Starting conversations about mental health with construction students</a:t>
            </a:r>
          </a:p>
        </p:txBody>
      </p:sp>
    </p:spTree>
    <p:extLst>
      <p:ext uri="{BB962C8B-B14F-4D97-AF65-F5344CB8AC3E}">
        <p14:creationId xmlns:p14="http://schemas.microsoft.com/office/powerpoint/2010/main" val="236110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4162-8B14-7949-AD0A-6618DB8F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29000"/>
            <a:ext cx="5688013" cy="1115588"/>
          </a:xfrm>
        </p:spPr>
        <p:txBody>
          <a:bodyPr/>
          <a:lstStyle/>
          <a:p>
            <a:r>
              <a:rPr lang="en-US" dirty="0"/>
              <a:t>Mates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047E-5704-2043-886B-E8DE759F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581526"/>
            <a:ext cx="5688013" cy="1655762"/>
          </a:xfrm>
        </p:spPr>
        <p:txBody>
          <a:bodyPr>
            <a:normAutofit/>
          </a:bodyPr>
          <a:lstStyle/>
          <a:p>
            <a:pPr lvl="0"/>
            <a:r>
              <a:rPr lang="en-GB" sz="18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www.matesinmind.org/</a:t>
            </a:r>
            <a:endParaRPr lang="en-GB" sz="1800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69C26-EAD1-C343-887C-B6DEE922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Construction Student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15EF9-C438-C041-B5CB-5B9480B5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D46866-3460-2343-A3F4-93C7C92680D1}"/>
              </a:ext>
            </a:extLst>
          </p:cNvPr>
          <p:cNvSpPr txBox="1">
            <a:spLocks/>
          </p:cNvSpPr>
          <p:nvPr/>
        </p:nvSpPr>
        <p:spPr>
          <a:xfrm>
            <a:off x="1923068" y="1864150"/>
            <a:ext cx="4449157" cy="11155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rgbClr val="EF811B"/>
                </a:solidFill>
                <a:latin typeface="Brown-RegularItalic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E84"/>
                </a:solidFill>
              </a:rPr>
              <a:t>Visit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A7F73-D19F-5D41-90CB-5772A780A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864150"/>
            <a:ext cx="1079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3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4162-8B14-7949-AD0A-6618DB8F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29000"/>
            <a:ext cx="5688013" cy="1115588"/>
          </a:xfrm>
        </p:spPr>
        <p:txBody>
          <a:bodyPr/>
          <a:lstStyle/>
          <a:p>
            <a:r>
              <a:rPr lang="en-US" dirty="0"/>
              <a:t>Support in the UK and </a:t>
            </a:r>
            <a:br>
              <a:rPr lang="en-US" dirty="0"/>
            </a:br>
            <a:r>
              <a:rPr lang="en-US" dirty="0"/>
              <a:t>the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047E-5704-2043-886B-E8DE759F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581526"/>
            <a:ext cx="5688013" cy="1655762"/>
          </a:xfrm>
        </p:spPr>
        <p:txBody>
          <a:bodyPr>
            <a:noAutofit/>
          </a:bodyPr>
          <a:lstStyle/>
          <a:p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www.samaritans.org/how-we-can-help-you/contact-us</a:t>
            </a:r>
            <a:br>
              <a:rPr lang="en-US" sz="1200" dirty="0"/>
            </a:br>
            <a:r>
              <a:rPr lang="en-US" sz="1200" dirty="0"/>
              <a:t>(Any age)</a:t>
            </a:r>
          </a:p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www.themix.org.uk/about-us/goodbye-childline-hello-themix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(Age 18-25)</a:t>
            </a:r>
          </a:p>
          <a:p>
            <a:r>
              <a:rPr lang="en-US" sz="1200" dirty="0"/>
              <a:t>Student Welfare and Participation Team for Counselling or College Nurse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69C26-EAD1-C343-887C-B6DEE922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Construction Student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15EF9-C438-C041-B5CB-5B9480B5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D46866-3460-2343-A3F4-93C7C92680D1}"/>
              </a:ext>
            </a:extLst>
          </p:cNvPr>
          <p:cNvSpPr txBox="1">
            <a:spLocks/>
          </p:cNvSpPr>
          <p:nvPr/>
        </p:nvSpPr>
        <p:spPr>
          <a:xfrm>
            <a:off x="1923068" y="1864150"/>
            <a:ext cx="4449157" cy="11155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rgbClr val="EF811B"/>
                </a:solidFill>
                <a:latin typeface="Brown-RegularItalic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E84"/>
                </a:solidFill>
              </a:rPr>
              <a:t>View literature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574DE-A5DA-894C-8313-08FC90CDA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864150"/>
            <a:ext cx="1066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EB275A9-DDAD-4B4F-9ACC-7630092AD55A}"/>
              </a:ext>
            </a:extLst>
          </p:cNvPr>
          <p:cNvSpPr/>
          <p:nvPr/>
        </p:nvSpPr>
        <p:spPr>
          <a:xfrm>
            <a:off x="5401559" y="1340962"/>
            <a:ext cx="4176075" cy="4176075"/>
          </a:xfrm>
          <a:prstGeom prst="ellipse">
            <a:avLst/>
          </a:prstGeom>
          <a:solidFill>
            <a:srgbClr val="EF8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152FD-BBD1-FE4C-A7A3-B1B468BD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help for </a:t>
            </a:r>
            <a:br>
              <a:rPr lang="en-US" dirty="0"/>
            </a:br>
            <a:r>
              <a:rPr lang="en-US" dirty="0"/>
              <a:t>emotional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A5AAC-978A-6E40-860F-C11F2E8B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20937"/>
            <a:ext cx="4176075" cy="381635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Roboto Slab Light" pitchFamily="2" charset="0"/>
                <a:ea typeface="Roboto Slab Light" pitchFamily="2" charset="0"/>
              </a:rPr>
              <a:t>If someone you know was feeling really low and desperate who could they talk to?</a:t>
            </a:r>
            <a:endParaRPr lang="en-US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2ADAA-4011-3B42-967A-37E97E11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8A923-DC1E-994A-984F-0F7AB31D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Construction Student Workshop</a:t>
            </a:r>
          </a:p>
        </p:txBody>
      </p:sp>
      <p:pic>
        <p:nvPicPr>
          <p:cNvPr id="9" name="Picture 8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D8D332D3-60A4-0D41-BCD0-B2272715A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508" y="1610911"/>
            <a:ext cx="3636176" cy="36361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935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2AFB-B097-8449-A6C0-048BE57E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Against Depression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39B23-3228-3E4A-8809-CB563F5C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Construction Student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19F42-18B3-AD4B-AA0F-4448C35C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8E4A7-899B-8640-8ED8-0DF941C73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663" y="1489020"/>
            <a:ext cx="2177592" cy="307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2E43A-477E-9041-B897-63AE1C892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130500"/>
            <a:ext cx="2177592" cy="307313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15228F-C9DB-8B41-B7AA-01F2E2EB35AE}"/>
              </a:ext>
            </a:extLst>
          </p:cNvPr>
          <p:cNvSpPr txBox="1">
            <a:spLocks/>
          </p:cNvSpPr>
          <p:nvPr/>
        </p:nvSpPr>
        <p:spPr>
          <a:xfrm>
            <a:off x="1480008" y="5464774"/>
            <a:ext cx="6728955" cy="6620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rgbClr val="EF811B"/>
                </a:solidFill>
                <a:latin typeface="Brown-RegularItalic" pitchFamily="2" charset="77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Visit </a:t>
            </a:r>
            <a:r>
              <a:rPr lang="en-US" sz="2100" dirty="0" err="1">
                <a:solidFill>
                  <a:schemeClr val="bg1"/>
                </a:solidFill>
              </a:rPr>
              <a:t>studentsagainstdepression.org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CF99D-1C49-FB45-AC1F-78A24CC13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3" y="2130501"/>
            <a:ext cx="2177592" cy="3073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3A5F24-3EF7-D94D-884F-BDA964B6F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" y="5435795"/>
            <a:ext cx="7116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5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3FE-38FC-B944-A824-A176B2C10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0BF7B-E383-B54A-A478-87F1FAA16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EF7F1A"/>
                </a:solidFill>
              </a:rPr>
              <a:t>Charlie Waller Trust</a:t>
            </a:r>
          </a:p>
          <a:p>
            <a:r>
              <a:rPr lang="en-GB" dirty="0">
                <a:solidFill>
                  <a:srgbClr val="FFFFFF"/>
                </a:solidFill>
              </a:rPr>
              <a:t>First Floor, Rear Office </a:t>
            </a:r>
            <a:r>
              <a:rPr lang="en-GB" dirty="0">
                <a:solidFill>
                  <a:srgbClr val="EF7F1A"/>
                </a:solidFill>
              </a:rPr>
              <a:t>•</a:t>
            </a:r>
            <a:r>
              <a:rPr lang="en-GB" dirty="0">
                <a:solidFill>
                  <a:srgbClr val="FFFFFF"/>
                </a:solidFill>
              </a:rPr>
              <a:t> 32 High Street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Thatcham </a:t>
            </a:r>
            <a:r>
              <a:rPr lang="en-GB" dirty="0">
                <a:solidFill>
                  <a:srgbClr val="EF7F1A"/>
                </a:solidFill>
              </a:rPr>
              <a:t>•</a:t>
            </a:r>
            <a:r>
              <a:rPr lang="en-GB" dirty="0">
                <a:solidFill>
                  <a:srgbClr val="FFFFFF"/>
                </a:solidFill>
              </a:rPr>
              <a:t> Berkshire RG19 3JD</a:t>
            </a:r>
          </a:p>
          <a:p>
            <a:r>
              <a:rPr lang="en-GB" dirty="0">
                <a:solidFill>
                  <a:srgbClr val="FFFFFF"/>
                </a:solidFill>
              </a:rPr>
              <a:t>01635 869754 </a:t>
            </a:r>
            <a:r>
              <a:rPr lang="en-GB" dirty="0">
                <a:solidFill>
                  <a:srgbClr val="EF7F1A"/>
                </a:solidFill>
              </a:rPr>
              <a:t>•</a:t>
            </a:r>
            <a:r>
              <a:rPr lang="en-GB" dirty="0">
                <a:solidFill>
                  <a:srgbClr val="FFFFFF"/>
                </a:solidFill>
              </a:rPr>
              <a:t> hello@charliewaller.org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70010-5EF8-AA49-A19A-8AD082A0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Construction Student Workshop</a:t>
            </a:r>
          </a:p>
        </p:txBody>
      </p:sp>
    </p:spTree>
    <p:extLst>
      <p:ext uri="{BB962C8B-B14F-4D97-AF65-F5344CB8AC3E}">
        <p14:creationId xmlns:p14="http://schemas.microsoft.com/office/powerpoint/2010/main" val="352560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EB275A9-DDAD-4B4F-9ACC-7630092AD55A}"/>
              </a:ext>
            </a:extLst>
          </p:cNvPr>
          <p:cNvSpPr/>
          <p:nvPr/>
        </p:nvSpPr>
        <p:spPr>
          <a:xfrm>
            <a:off x="5401559" y="1340962"/>
            <a:ext cx="4176075" cy="4176075"/>
          </a:xfrm>
          <a:prstGeom prst="ellipse">
            <a:avLst/>
          </a:prstGeom>
          <a:solidFill>
            <a:srgbClr val="EF8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152FD-BBD1-FE4C-A7A3-B1B468BD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 unwell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A5AAC-978A-6E40-860F-C11F2E8B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20937"/>
            <a:ext cx="4293141" cy="38163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Roboto Slab Light" pitchFamily="2" charset="0"/>
                <a:ea typeface="Roboto Slab Light" pitchFamily="2" charset="0"/>
              </a:rPr>
              <a:t>You have had a headache for several days and your vision is blurred.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Roboto Slab Light" pitchFamily="2" charset="0"/>
                <a:ea typeface="Roboto Slab Light" pitchFamily="2" charset="0"/>
              </a:rPr>
              <a:t>You feel too unwell for work or college.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What might you do?</a:t>
            </a:r>
          </a:p>
        </p:txBody>
      </p:sp>
      <p:pic>
        <p:nvPicPr>
          <p:cNvPr id="5" name="Picture 4" descr="A young boy standing next to a fence&#10;&#10;Description automatically generated">
            <a:extLst>
              <a:ext uri="{FF2B5EF4-FFF2-40B4-BE49-F238E27FC236}">
                <a16:creationId xmlns:a16="http://schemas.microsoft.com/office/drawing/2014/main" id="{46F5DE6E-EA2A-744E-B1EB-FC179B6BD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363" y="1623766"/>
            <a:ext cx="3610466" cy="3610466"/>
          </a:xfrm>
          <a:prstGeom prst="ellipse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2ADAA-4011-3B42-967A-37E97E11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8A923-DC1E-994A-984F-0F7AB31D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Construction Student Workshop</a:t>
            </a:r>
          </a:p>
        </p:txBody>
      </p:sp>
    </p:spTree>
    <p:extLst>
      <p:ext uri="{BB962C8B-B14F-4D97-AF65-F5344CB8AC3E}">
        <p14:creationId xmlns:p14="http://schemas.microsoft.com/office/powerpoint/2010/main" val="116678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EB275A9-DDAD-4B4F-9ACC-7630092AD55A}"/>
              </a:ext>
            </a:extLst>
          </p:cNvPr>
          <p:cNvSpPr/>
          <p:nvPr/>
        </p:nvSpPr>
        <p:spPr>
          <a:xfrm>
            <a:off x="5401559" y="1340962"/>
            <a:ext cx="4176075" cy="4176075"/>
          </a:xfrm>
          <a:prstGeom prst="ellipse">
            <a:avLst/>
          </a:prstGeom>
          <a:solidFill>
            <a:srgbClr val="EF8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152FD-BBD1-FE4C-A7A3-B1B468BD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 unwell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A5AAC-978A-6E40-860F-C11F2E8B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20937"/>
            <a:ext cx="4293141" cy="381635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Roboto Slab Light" pitchFamily="2" charset="0"/>
                <a:ea typeface="Roboto Slab Light" pitchFamily="2" charset="0"/>
              </a:rPr>
              <a:t>You have been feeling down and anxious for several days and dread getting up for college or work.</a:t>
            </a:r>
          </a:p>
          <a:p>
            <a:r>
              <a:rPr lang="en-GB" sz="2400" dirty="0"/>
              <a:t>What might you do?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2ADAA-4011-3B42-967A-37E97E11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8A923-DC1E-994A-984F-0F7AB31D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Construction Student Workshop</a:t>
            </a:r>
          </a:p>
        </p:txBody>
      </p:sp>
      <p:pic>
        <p:nvPicPr>
          <p:cNvPr id="9" name="Picture 8" descr="A picture containing person, building, outdoor, person&#10;&#10;Description automatically generated">
            <a:extLst>
              <a:ext uri="{FF2B5EF4-FFF2-40B4-BE49-F238E27FC236}">
                <a16:creationId xmlns:a16="http://schemas.microsoft.com/office/drawing/2014/main" id="{88AB0022-3235-AB49-B050-8E0B981C1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363" y="1623766"/>
            <a:ext cx="3610466" cy="36104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3757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EB275A9-DDAD-4B4F-9ACC-7630092AD55A}"/>
              </a:ext>
            </a:extLst>
          </p:cNvPr>
          <p:cNvSpPr/>
          <p:nvPr/>
        </p:nvSpPr>
        <p:spPr>
          <a:xfrm>
            <a:off x="5401559" y="1340962"/>
            <a:ext cx="4176075" cy="4176075"/>
          </a:xfrm>
          <a:prstGeom prst="ellipse">
            <a:avLst/>
          </a:prstGeom>
          <a:solidFill>
            <a:srgbClr val="EF8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152FD-BBD1-FE4C-A7A3-B1B468BD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 unwell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A5AAC-978A-6E40-860F-C11F2E8B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20937"/>
            <a:ext cx="4293141" cy="381635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Roboto Slab Light" pitchFamily="2" charset="0"/>
                <a:ea typeface="Roboto Slab Light" pitchFamily="2" charset="0"/>
              </a:rPr>
              <a:t>Why might it be harder to ask for help with an emotional problem than a physical one?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2ADAA-4011-3B42-967A-37E97E11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8A923-DC1E-994A-984F-0F7AB31D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Construction Student Workshop</a:t>
            </a:r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FCA8C690-274F-FD48-994D-AC62EAF452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508" y="1610911"/>
            <a:ext cx="3636176" cy="36361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97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049A-9D23-6648-9334-2E1740D1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100" dirty="0">
                <a:solidFill>
                  <a:srgbClr val="005E84"/>
                </a:solidFill>
              </a:rPr>
              <a:t>Activity A</a:t>
            </a:r>
            <a:br>
              <a:rPr lang="en-US" dirty="0"/>
            </a:br>
            <a:r>
              <a:rPr lang="en-US" dirty="0"/>
              <a:t>What is stress?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97619-82F6-4840-A390-B7DEED89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20937"/>
            <a:ext cx="5516291" cy="381635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 sz="2800"/>
            </a:pPr>
            <a:r>
              <a:rPr lang="en-GB" sz="2400" dirty="0"/>
              <a:t>“The adverse reaction people have to excessive pressure or other types of demand placed on them”</a:t>
            </a:r>
          </a:p>
          <a:p>
            <a:pPr>
              <a:spcBef>
                <a:spcPts val="600"/>
              </a:spcBef>
              <a:defRPr sz="2800"/>
            </a:pPr>
            <a:r>
              <a:rPr lang="en-GB" sz="1800" dirty="0">
                <a:solidFill>
                  <a:srgbClr val="EF811B"/>
                </a:solidFill>
              </a:rPr>
              <a:t>Health &amp; Safety Executive, HSE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0DAAC-CD5E-7143-96D9-DCB6ADF3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3CD3B-0B7E-9F43-AB10-3DFC78E76F5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F811B"/>
                </a:solidFill>
                <a:effectLst/>
                <a:uLnTx/>
                <a:uFillTx/>
                <a:latin typeface="Brown-RegularItalic" pitchFamily="2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F811B"/>
              </a:solidFill>
              <a:effectLst/>
              <a:uLnTx/>
              <a:uFillTx/>
              <a:latin typeface="Brown-RegularItalic" pitchFamily="2" charset="77"/>
              <a:ea typeface="+mn-ea"/>
              <a:cs typeface="+mn-cs"/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DA0A469F-A7F3-411F-84E5-1445EC3E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3" y="6237287"/>
            <a:ext cx="3086100" cy="269875"/>
          </a:xfrm>
        </p:spPr>
        <p:txBody>
          <a:bodyPr/>
          <a:lstStyle/>
          <a:p>
            <a:r>
              <a:rPr lang="en-US" dirty="0"/>
              <a:t>Construction Student Workshop</a:t>
            </a:r>
          </a:p>
        </p:txBody>
      </p:sp>
    </p:spTree>
    <p:extLst>
      <p:ext uri="{BB962C8B-B14F-4D97-AF65-F5344CB8AC3E}">
        <p14:creationId xmlns:p14="http://schemas.microsoft.com/office/powerpoint/2010/main" val="178850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8EAAD1C-B0A9-5F4C-8F7F-194276A7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30" y="2053278"/>
            <a:ext cx="840578" cy="870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D049A-9D23-6648-9334-2E1740D1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65175"/>
            <a:ext cx="6448108" cy="165576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100" dirty="0">
                <a:solidFill>
                  <a:srgbClr val="005E84"/>
                </a:solidFill>
              </a:rPr>
              <a:t>Activity B</a:t>
            </a:r>
            <a:br>
              <a:rPr lang="en-US" dirty="0"/>
            </a:br>
            <a:r>
              <a:rPr lang="en-US" dirty="0"/>
              <a:t>What’s in your stress container?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594C25-1F4B-7445-A4C4-63447F372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196" y="2166703"/>
            <a:ext cx="1892235" cy="430887"/>
          </a:xfr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800"/>
            </a:pPr>
            <a:r>
              <a:rPr lang="en-GB" sz="1400" dirty="0"/>
              <a:t>Stress flows </a:t>
            </a:r>
            <a:br>
              <a:rPr lang="en-GB" sz="1400" dirty="0"/>
            </a:br>
            <a:r>
              <a:rPr lang="en-GB" sz="1400" dirty="0"/>
              <a:t>into the container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659E61B-7A31-4741-8520-ED218228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3CD3B-0B7E-9F43-AB10-3DFC78E76F5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F811B"/>
                </a:solidFill>
                <a:effectLst/>
                <a:uLnTx/>
                <a:uFillTx/>
                <a:latin typeface="Brown-RegularItalic" pitchFamily="2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F811B"/>
              </a:solidFill>
              <a:effectLst/>
              <a:uLnTx/>
              <a:uFillTx/>
              <a:latin typeface="Brown-RegularItalic" pitchFamily="2" charset="77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C4FB2-39C5-E443-BFAE-F6655FA78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184" y="3385191"/>
            <a:ext cx="3604176" cy="29110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A0DE244-F3E5-0047-A0BE-0049C21B97D2}"/>
              </a:ext>
            </a:extLst>
          </p:cNvPr>
          <p:cNvSpPr/>
          <p:nvPr/>
        </p:nvSpPr>
        <p:spPr>
          <a:xfrm>
            <a:off x="684213" y="3429000"/>
            <a:ext cx="2040033" cy="2040033"/>
          </a:xfrm>
          <a:prstGeom prst="ellipse">
            <a:avLst/>
          </a:prstGeom>
          <a:solidFill>
            <a:srgbClr val="EF8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Helpful coping strategies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=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Tap lets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stress out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4F60E5-6FA1-ED45-B588-15BFF6AF4B2A}"/>
              </a:ext>
            </a:extLst>
          </p:cNvPr>
          <p:cNvSpPr/>
          <p:nvPr/>
        </p:nvSpPr>
        <p:spPr>
          <a:xfrm>
            <a:off x="6712874" y="3429000"/>
            <a:ext cx="2040033" cy="2040033"/>
          </a:xfrm>
          <a:prstGeom prst="ellipse">
            <a:avLst/>
          </a:prstGeom>
          <a:solidFill>
            <a:srgbClr val="005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F811B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Unhelpful coping strategies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F811B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=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Tap blocked so water fills the container and overflows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C6808-3835-9A4D-A48F-9CD6CBC49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166" y="2054021"/>
            <a:ext cx="900620" cy="14259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23B81E-6D75-B846-9A4B-3C1A8CF5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44" y="2053278"/>
            <a:ext cx="840578" cy="8705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B95F44-2DE6-EC41-9B07-4583ACA18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315" y="5168939"/>
            <a:ext cx="2040033" cy="1457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F76ED6-1C27-BA48-9E53-5F6F36D1E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20037">
            <a:off x="3343512" y="2886641"/>
            <a:ext cx="838200" cy="431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7C1F04-B3BD-634C-8F3A-62F5B5CC0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76811">
            <a:off x="5437116" y="2867535"/>
            <a:ext cx="952500" cy="55880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1D74035-0F86-B743-A4EF-15A3DFA5FCAF}"/>
              </a:ext>
            </a:extLst>
          </p:cNvPr>
          <p:cNvSpPr txBox="1">
            <a:spLocks/>
          </p:cNvSpPr>
          <p:nvPr/>
        </p:nvSpPr>
        <p:spPr>
          <a:xfrm>
            <a:off x="6028820" y="2170890"/>
            <a:ext cx="274485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100" b="0" i="0" kern="1200" baseline="0">
                <a:solidFill>
                  <a:srgbClr val="005E84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144000" indent="-4572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Roboto Slab Light" pitchFamily="2" charset="0"/>
                <a:ea typeface="Roboto Slab Light" pitchFamily="2" charset="0"/>
                <a:cs typeface="+mn-cs"/>
              </a:defRPr>
            </a:lvl2pPr>
            <a:lvl3pPr marL="11430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3pPr>
            <a:lvl4pPr marL="16002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4pPr>
            <a:lvl5pPr marL="20574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If the container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overflows, problems develop –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‘emotional” snapping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04BCA1-7A2C-7D40-BB58-FBC8B521F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679" y="5871033"/>
            <a:ext cx="406400" cy="469900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6D0720CA-15E5-4240-AB92-E6134FA9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3" y="6237287"/>
            <a:ext cx="3086100" cy="269875"/>
          </a:xfrm>
        </p:spPr>
        <p:txBody>
          <a:bodyPr/>
          <a:lstStyle/>
          <a:p>
            <a:r>
              <a:rPr lang="en-US" dirty="0"/>
              <a:t>Construction Student Workshop</a:t>
            </a:r>
          </a:p>
        </p:txBody>
      </p:sp>
    </p:spTree>
    <p:extLst>
      <p:ext uri="{BB962C8B-B14F-4D97-AF65-F5344CB8AC3E}">
        <p14:creationId xmlns:p14="http://schemas.microsoft.com/office/powerpoint/2010/main" val="41125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967 L 0.00104 -0.22754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22754 L 0.00104 0.0463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" grpId="0" animBg="1"/>
      <p:bldP spid="10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049A-9D23-6648-9334-2E1740D1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Unhelpful coping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97619-82F6-4840-A390-B7DEED89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340" y="1739306"/>
            <a:ext cx="1938792" cy="369332"/>
          </a:xfr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2800"/>
            </a:pPr>
            <a:r>
              <a:rPr lang="en-GB" sz="2400" dirty="0"/>
              <a:t>Stressors</a:t>
            </a:r>
            <a:endParaRPr lang="en-GB" sz="1800" dirty="0">
              <a:solidFill>
                <a:srgbClr val="EF811B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1A7B62-C29B-C141-A90A-34B046E1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3CD3B-0B7E-9F43-AB10-3DFC78E76F5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F811B"/>
                </a:solidFill>
                <a:effectLst/>
                <a:uLnTx/>
                <a:uFillTx/>
                <a:latin typeface="Brown-RegularItalic" pitchFamily="2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F811B"/>
              </a:solidFill>
              <a:effectLst/>
              <a:uLnTx/>
              <a:uFillTx/>
              <a:latin typeface="Brown-RegularItalic" pitchFamily="2" charset="77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6CE333-20BA-C74F-9FF3-559CCDA8243A}"/>
              </a:ext>
            </a:extLst>
          </p:cNvPr>
          <p:cNvSpPr txBox="1">
            <a:spLocks/>
          </p:cNvSpPr>
          <p:nvPr/>
        </p:nvSpPr>
        <p:spPr>
          <a:xfrm>
            <a:off x="4625484" y="1739306"/>
            <a:ext cx="296726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100" b="0" i="0" kern="1200" baseline="0">
                <a:solidFill>
                  <a:srgbClr val="005E84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144000" indent="-4572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Roboto Slab Light" pitchFamily="2" charset="0"/>
                <a:ea typeface="Roboto Slab Light" pitchFamily="2" charset="0"/>
                <a:cs typeface="+mn-cs"/>
              </a:defRPr>
            </a:lvl2pPr>
            <a:lvl3pPr marL="11430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3pPr>
            <a:lvl4pPr marL="16002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4pPr>
            <a:lvl5pPr marL="20574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Unhelpful strategies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F811B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372C6-0ED9-8545-83A3-092B16A49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20" y="4229901"/>
            <a:ext cx="2658835" cy="2123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76A13-06CF-EA42-8467-5894519C6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9774">
            <a:off x="1673681" y="3774363"/>
            <a:ext cx="5751513" cy="3972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F9F0F7-681A-AB4F-9D80-64C54A8FC248}"/>
              </a:ext>
            </a:extLst>
          </p:cNvPr>
          <p:cNvSpPr txBox="1">
            <a:spLocks/>
          </p:cNvSpPr>
          <p:nvPr/>
        </p:nvSpPr>
        <p:spPr>
          <a:xfrm>
            <a:off x="5496795" y="4619625"/>
            <a:ext cx="296726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100" b="0" i="0" kern="1200" baseline="0">
                <a:solidFill>
                  <a:srgbClr val="005E84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144000" indent="-4572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Roboto Slab Light" pitchFamily="2" charset="0"/>
                <a:ea typeface="Roboto Slab Light" pitchFamily="2" charset="0"/>
                <a:cs typeface="+mn-cs"/>
              </a:defRPr>
            </a:lvl2pPr>
            <a:lvl3pPr marL="11430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3pPr>
            <a:lvl4pPr marL="16002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4pPr>
            <a:lvl5pPr marL="20574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Healthy balance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cannot be achieved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F811B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55380-FB8A-6043-892F-D325CD27F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124" y="2143645"/>
            <a:ext cx="1443224" cy="2279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8E9DA4-ACA7-E640-BCE1-24F890B03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966" y="2137077"/>
            <a:ext cx="876300" cy="901700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CEEBA27A-1A83-4366-B907-AA6E056F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3" y="6237287"/>
            <a:ext cx="3086100" cy="269875"/>
          </a:xfrm>
        </p:spPr>
        <p:txBody>
          <a:bodyPr/>
          <a:lstStyle/>
          <a:p>
            <a:r>
              <a:rPr lang="en-US" dirty="0"/>
              <a:t>Construction Student Workshop</a:t>
            </a:r>
          </a:p>
        </p:txBody>
      </p:sp>
    </p:spTree>
    <p:extLst>
      <p:ext uri="{BB962C8B-B14F-4D97-AF65-F5344CB8AC3E}">
        <p14:creationId xmlns:p14="http://schemas.microsoft.com/office/powerpoint/2010/main" val="281103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D3F4DE-9017-3C4A-B46C-104BA764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coping strategies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2773EDB-C4CB-F34A-9871-42EA83A2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3CD3B-0B7E-9F43-AB10-3DFC78E76F5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F811B"/>
                </a:solidFill>
                <a:effectLst/>
                <a:uLnTx/>
                <a:uFillTx/>
                <a:latin typeface="Brown-RegularItalic" pitchFamily="2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F811B"/>
              </a:solidFill>
              <a:effectLst/>
              <a:uLnTx/>
              <a:uFillTx/>
              <a:latin typeface="Brown-RegularItalic" pitchFamily="2" charset="77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84CA73-BEF8-B149-AB7B-E29B82DDE324}"/>
              </a:ext>
            </a:extLst>
          </p:cNvPr>
          <p:cNvSpPr txBox="1">
            <a:spLocks/>
          </p:cNvSpPr>
          <p:nvPr/>
        </p:nvSpPr>
        <p:spPr>
          <a:xfrm>
            <a:off x="5271900" y="2372430"/>
            <a:ext cx="296726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100" b="0" i="0" kern="1200" baseline="0">
                <a:solidFill>
                  <a:srgbClr val="005E84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144000" indent="-4572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Roboto Slab Light" pitchFamily="2" charset="0"/>
                <a:ea typeface="Roboto Slab Light" pitchFamily="2" charset="0"/>
                <a:cs typeface="+mn-cs"/>
              </a:defRPr>
            </a:lvl2pPr>
            <a:lvl3pPr marL="11430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3pPr>
            <a:lvl4pPr marL="16002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4pPr>
            <a:lvl5pPr marL="20574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Helpful strategies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F811B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040B94-8251-E746-9A7F-6CF18F75E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20" y="4229901"/>
            <a:ext cx="2658835" cy="2123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24166A-8297-124A-A7B7-A74DFF43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681" y="3774363"/>
            <a:ext cx="5751513" cy="39725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060C8E-4A5B-FA46-8DBD-DCAE41A1F3EB}"/>
              </a:ext>
            </a:extLst>
          </p:cNvPr>
          <p:cNvSpPr txBox="1">
            <a:spLocks/>
          </p:cNvSpPr>
          <p:nvPr/>
        </p:nvSpPr>
        <p:spPr>
          <a:xfrm>
            <a:off x="5496795" y="4619625"/>
            <a:ext cx="296726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100" b="0" i="0" kern="1200" baseline="0">
                <a:solidFill>
                  <a:srgbClr val="005E84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144000" indent="-4572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Roboto Slab Light" pitchFamily="2" charset="0"/>
                <a:ea typeface="Roboto Slab Light" pitchFamily="2" charset="0"/>
                <a:cs typeface="+mn-cs"/>
              </a:defRPr>
            </a:lvl2pPr>
            <a:lvl3pPr marL="11430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3pPr>
            <a:lvl4pPr marL="16002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4pPr>
            <a:lvl5pPr marL="20574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Healthy balance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is achieved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F811B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723548-6235-3D40-A4A2-6847E6192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82" y="2770201"/>
            <a:ext cx="876300" cy="9017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609D9E1-FB62-E141-BC9C-898FEEB851F5}"/>
              </a:ext>
            </a:extLst>
          </p:cNvPr>
          <p:cNvSpPr txBox="1">
            <a:spLocks/>
          </p:cNvSpPr>
          <p:nvPr/>
        </p:nvSpPr>
        <p:spPr>
          <a:xfrm>
            <a:off x="961155" y="2372430"/>
            <a:ext cx="296726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100" b="0" i="0" kern="1200" baseline="0">
                <a:solidFill>
                  <a:srgbClr val="005E84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144000" indent="-4572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Roboto Slab Light" pitchFamily="2" charset="0"/>
                <a:ea typeface="Roboto Slab Light" pitchFamily="2" charset="0"/>
                <a:cs typeface="+mn-cs"/>
              </a:defRPr>
            </a:lvl2pPr>
            <a:lvl3pPr marL="11430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3pPr>
            <a:lvl4pPr marL="16002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4pPr>
            <a:lvl5pPr marL="2057400" indent="-228600" algn="l" defTabSz="72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rgbClr val="005E84"/>
                </a:solidFill>
                <a:latin typeface="Brown-RegularItalic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84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t>Stressors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F811B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CE5A65-7390-904E-9DDA-68AAAD46D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637" y="2770201"/>
            <a:ext cx="876300" cy="901700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FBDE4E4-32A0-498B-BA40-FC97BE91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3" y="6237287"/>
            <a:ext cx="3086100" cy="269875"/>
          </a:xfrm>
        </p:spPr>
        <p:txBody>
          <a:bodyPr/>
          <a:lstStyle/>
          <a:p>
            <a:r>
              <a:rPr lang="en-US" dirty="0"/>
              <a:t>Construction Student Workshop</a:t>
            </a:r>
          </a:p>
        </p:txBody>
      </p:sp>
    </p:spTree>
    <p:extLst>
      <p:ext uri="{BB962C8B-B14F-4D97-AF65-F5344CB8AC3E}">
        <p14:creationId xmlns:p14="http://schemas.microsoft.com/office/powerpoint/2010/main" val="343841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4162-8B14-7949-AD0A-6618DB8F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429000"/>
            <a:ext cx="5688013" cy="1115588"/>
          </a:xfrm>
        </p:spPr>
        <p:txBody>
          <a:bodyPr/>
          <a:lstStyle/>
          <a:p>
            <a:r>
              <a:rPr lang="en-US" dirty="0"/>
              <a:t>I survived jumping off the Golden Gate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047E-5704-2043-886B-E8DE759F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581526"/>
            <a:ext cx="5688013" cy="1655762"/>
          </a:xfrm>
        </p:spPr>
        <p:txBody>
          <a:bodyPr>
            <a:normAutofit/>
          </a:bodyPr>
          <a:lstStyle/>
          <a:p>
            <a:r>
              <a:rPr lang="en-GB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www.youtube.com/watch?v=WcSUs9iZv-g&amp;feature=youtu.be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69C26-EAD1-C343-887C-B6DEE922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Construction Student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15EF9-C438-C041-B5CB-5B9480B5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CD3B-0B7E-9F43-AB10-3DFC78E76F5B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D46866-3460-2343-A3F4-93C7C92680D1}"/>
              </a:ext>
            </a:extLst>
          </p:cNvPr>
          <p:cNvSpPr txBox="1">
            <a:spLocks/>
          </p:cNvSpPr>
          <p:nvPr/>
        </p:nvSpPr>
        <p:spPr>
          <a:xfrm>
            <a:off x="1923068" y="1864150"/>
            <a:ext cx="4449157" cy="11155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rgbClr val="EF811B"/>
                </a:solidFill>
                <a:latin typeface="Brown-RegularItalic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E84"/>
                </a:solidFill>
              </a:rPr>
              <a:t>Play YouTube video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651C9-10CE-3641-A80A-16B85899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86415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22739"/>
      </p:ext>
    </p:extLst>
  </p:cSld>
  <p:clrMapOvr>
    <a:masterClrMapping/>
  </p:clrMapOvr>
</p:sld>
</file>

<file path=ppt/theme/theme1.xml><?xml version="1.0" encoding="utf-8"?>
<a:theme xmlns:a="http://schemas.openxmlformats.org/drawingml/2006/main" name="Charlie Waller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6BF8F0CEBF9C47BEBEF5736A0AB045" ma:contentTypeVersion="12" ma:contentTypeDescription="Create a new document." ma:contentTypeScope="" ma:versionID="2c00426cde7eb3d39956a9c1fcccdefc">
  <xsd:schema xmlns:xsd="http://www.w3.org/2001/XMLSchema" xmlns:xs="http://www.w3.org/2001/XMLSchema" xmlns:p="http://schemas.microsoft.com/office/2006/metadata/properties" xmlns:ns2="84fbdc65-01dc-4c0a-8b61-487a5ff95b45" xmlns:ns3="dbfdeeaf-b038-4ec8-acd2-c14d9412a3fe" targetNamespace="http://schemas.microsoft.com/office/2006/metadata/properties" ma:root="true" ma:fieldsID="583124d1ccfe185de0a7d675392b9f77" ns2:_="" ns3:_="">
    <xsd:import namespace="84fbdc65-01dc-4c0a-8b61-487a5ff95b45"/>
    <xsd:import namespace="dbfdeeaf-b038-4ec8-acd2-c14d9412a3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bdc65-01dc-4c0a-8b61-487a5ff95b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deeaf-b038-4ec8-acd2-c14d9412a3f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CC5A5-C3A6-4C0C-A838-040ABB69F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bdc65-01dc-4c0a-8b61-487a5ff95b45"/>
    <ds:schemaRef ds:uri="dbfdeeaf-b038-4ec8-acd2-c14d9412a3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C93978-FEFA-44D9-8DA1-FE94FE59FC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58D09A-AFEC-48E3-AEAF-B759BF9577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391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BROWN-LIGHT</vt:lpstr>
      <vt:lpstr>Brown-RegularItalic</vt:lpstr>
      <vt:lpstr>Calibri</vt:lpstr>
      <vt:lpstr>Roboto Slab</vt:lpstr>
      <vt:lpstr>Roboto Slab Light</vt:lpstr>
      <vt:lpstr>Charlie Waller Theme</vt:lpstr>
      <vt:lpstr>Seeking help in times of trouble</vt:lpstr>
      <vt:lpstr>Feeling unwell</vt:lpstr>
      <vt:lpstr>Feeling unwell</vt:lpstr>
      <vt:lpstr>Feeling unwell</vt:lpstr>
      <vt:lpstr>Activity A What is stress?</vt:lpstr>
      <vt:lpstr>Activity B What’s in your stress container?</vt:lpstr>
      <vt:lpstr>Unhelpful coping strategies</vt:lpstr>
      <vt:lpstr>Helpful coping strategies</vt:lpstr>
      <vt:lpstr>I survived jumping off the Golden Gate Bridge</vt:lpstr>
      <vt:lpstr>Mates in Mind</vt:lpstr>
      <vt:lpstr>Support in the UK and  the college</vt:lpstr>
      <vt:lpstr>Seeking help for  emotional problems</vt:lpstr>
      <vt:lpstr>Students Against Depression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Worrall</dc:creator>
  <cp:lastModifiedBy>Amy Martin</cp:lastModifiedBy>
  <cp:revision>20</cp:revision>
  <dcterms:created xsi:type="dcterms:W3CDTF">2020-08-14T13:32:42Z</dcterms:created>
  <dcterms:modified xsi:type="dcterms:W3CDTF">2020-10-21T12:54:01Z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0x010100D96BF8F0CEBF9C47BEBEF5736A0AB045</vt:lpwstr>
  </property>
</Properties>
</file>