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28"/>
  </p:notesMasterIdLst>
  <p:sldIdLst>
    <p:sldId id="263" r:id="rId5"/>
    <p:sldId id="1676" r:id="rId6"/>
    <p:sldId id="4518" r:id="rId7"/>
    <p:sldId id="4418" r:id="rId8"/>
    <p:sldId id="4462" r:id="rId9"/>
    <p:sldId id="4463" r:id="rId10"/>
    <p:sldId id="4509" r:id="rId11"/>
    <p:sldId id="4519" r:id="rId12"/>
    <p:sldId id="4508" r:id="rId13"/>
    <p:sldId id="4477" r:id="rId14"/>
    <p:sldId id="4510" r:id="rId15"/>
    <p:sldId id="4511" r:id="rId16"/>
    <p:sldId id="4512" r:id="rId17"/>
    <p:sldId id="4479" r:id="rId18"/>
    <p:sldId id="4498" r:id="rId19"/>
    <p:sldId id="4513" r:id="rId20"/>
    <p:sldId id="4514" r:id="rId21"/>
    <p:sldId id="4457" r:id="rId22"/>
    <p:sldId id="4424" r:id="rId23"/>
    <p:sldId id="4496" r:id="rId24"/>
    <p:sldId id="4497" r:id="rId25"/>
    <p:sldId id="4517" r:id="rId26"/>
    <p:sldId id="4460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FBE7F-D13F-3AEA-BAD4-F6229168479A}" name="Gemma Fieldsend" initials="GF" userId="S::gemma.fieldsend@charliewaller.org::043243c8-70e3-45eb-8c25-0121049914d5" providerId="AD"/>
  <p188:author id="{9796DBC9-679B-D37B-014C-1B081BB135C6}" name="Gemma Darby" initials="GD" userId="bb2e85c27c9b490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4B7E"/>
    <a:srgbClr val="005E84"/>
    <a:srgbClr val="C29FD8"/>
    <a:srgbClr val="79A3DC"/>
    <a:srgbClr val="94C11F"/>
    <a:srgbClr val="EF811B"/>
    <a:srgbClr val="769D91"/>
    <a:srgbClr val="0081C3"/>
    <a:srgbClr val="87E5FF"/>
    <a:srgbClr val="69B0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18C609-5999-4A8A-A892-2151D537C868}" v="6" dt="2023-03-08T14:21:44.4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39"/>
    <p:restoredTop sz="86839" autoAdjust="0"/>
  </p:normalViewPr>
  <p:slideViewPr>
    <p:cSldViewPr snapToGrid="0">
      <p:cViewPr varScale="1">
        <p:scale>
          <a:sx n="92" d="100"/>
          <a:sy n="92" d="100"/>
        </p:scale>
        <p:origin x="1818" y="84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Howard" userId="S::gemma.howard@charliewaller.org::e5c0c5ad-4c83-4f1e-822e-c2a811c2329b" providerId="AD" clId="Web-{619FE8BD-A975-4227-920D-E50A5F2E6B7E}"/>
    <pc:docChg chg="modSld">
      <pc:chgData name="Gemma Howard" userId="S::gemma.howard@charliewaller.org::e5c0c5ad-4c83-4f1e-822e-c2a811c2329b" providerId="AD" clId="Web-{619FE8BD-A975-4227-920D-E50A5F2E6B7E}" dt="2023-02-07T16:08:35.746" v="18" actId="20577"/>
      <pc:docMkLst>
        <pc:docMk/>
      </pc:docMkLst>
      <pc:sldChg chg="modSp">
        <pc:chgData name="Gemma Howard" userId="S::gemma.howard@charliewaller.org::e5c0c5ad-4c83-4f1e-822e-c2a811c2329b" providerId="AD" clId="Web-{619FE8BD-A975-4227-920D-E50A5F2E6B7E}" dt="2023-02-07T16:08:35.746" v="18" actId="20577"/>
        <pc:sldMkLst>
          <pc:docMk/>
          <pc:sldMk cId="1437763949" sldId="4462"/>
        </pc:sldMkLst>
        <pc:spChg chg="mod">
          <ac:chgData name="Gemma Howard" userId="S::gemma.howard@charliewaller.org::e5c0c5ad-4c83-4f1e-822e-c2a811c2329b" providerId="AD" clId="Web-{619FE8BD-A975-4227-920D-E50A5F2E6B7E}" dt="2023-02-07T16:08:35.746" v="18" actId="20577"/>
          <ac:spMkLst>
            <pc:docMk/>
            <pc:sldMk cId="1437763949" sldId="4462"/>
            <ac:spMk id="12" creationId="{606BA666-07F5-CD73-D520-104431B2EC72}"/>
          </ac:spMkLst>
        </pc:spChg>
        <pc:spChg chg="mod">
          <ac:chgData name="Gemma Howard" userId="S::gemma.howard@charliewaller.org::e5c0c5ad-4c83-4f1e-822e-c2a811c2329b" providerId="AD" clId="Web-{619FE8BD-A975-4227-920D-E50A5F2E6B7E}" dt="2023-02-07T16:07:55.852" v="6" actId="14100"/>
          <ac:spMkLst>
            <pc:docMk/>
            <pc:sldMk cId="1437763949" sldId="4462"/>
            <ac:spMk id="13" creationId="{FA4C5C08-116A-1922-E87F-05F16B7487E2}"/>
          </ac:spMkLst>
        </pc:spChg>
        <pc:spChg chg="mod">
          <ac:chgData name="Gemma Howard" userId="S::gemma.howard@charliewaller.org::e5c0c5ad-4c83-4f1e-822e-c2a811c2329b" providerId="AD" clId="Web-{619FE8BD-A975-4227-920D-E50A5F2E6B7E}" dt="2023-02-07T16:08:05.791" v="8" actId="1076"/>
          <ac:spMkLst>
            <pc:docMk/>
            <pc:sldMk cId="1437763949" sldId="4462"/>
            <ac:spMk id="15" creationId="{2E4A8406-D0FE-B9EF-19A9-6AD1D09FF89C}"/>
          </ac:spMkLst>
        </pc:spChg>
        <pc:picChg chg="mod">
          <ac:chgData name="Gemma Howard" userId="S::gemma.howard@charliewaller.org::e5c0c5ad-4c83-4f1e-822e-c2a811c2329b" providerId="AD" clId="Web-{619FE8BD-A975-4227-920D-E50A5F2E6B7E}" dt="2023-02-07T16:07:50.399" v="4" actId="14100"/>
          <ac:picMkLst>
            <pc:docMk/>
            <pc:sldMk cId="1437763949" sldId="4462"/>
            <ac:picMk id="8" creationId="{C24E0B9A-8385-EB8F-9EBA-520626A26770}"/>
          </ac:picMkLst>
        </pc:picChg>
        <pc:picChg chg="mod">
          <ac:chgData name="Gemma Howard" userId="S::gemma.howard@charliewaller.org::e5c0c5ad-4c83-4f1e-822e-c2a811c2329b" providerId="AD" clId="Web-{619FE8BD-A975-4227-920D-E50A5F2E6B7E}" dt="2023-02-07T16:07:52.790" v="5" actId="14100"/>
          <ac:picMkLst>
            <pc:docMk/>
            <pc:sldMk cId="1437763949" sldId="4462"/>
            <ac:picMk id="9" creationId="{4D64F991-FD4F-D50C-4227-AF29E26344D7}"/>
          </ac:picMkLst>
        </pc:picChg>
        <pc:picChg chg="mod">
          <ac:chgData name="Gemma Howard" userId="S::gemma.howard@charliewaller.org::e5c0c5ad-4c83-4f1e-822e-c2a811c2329b" providerId="AD" clId="Web-{619FE8BD-A975-4227-920D-E50A5F2E6B7E}" dt="2023-02-07T16:07:48.367" v="3" actId="14100"/>
          <ac:picMkLst>
            <pc:docMk/>
            <pc:sldMk cId="1437763949" sldId="4462"/>
            <ac:picMk id="10" creationId="{FF0CC9A7-E419-B1D0-390C-02C4EC074771}"/>
          </ac:picMkLst>
        </pc:picChg>
        <pc:picChg chg="mod">
          <ac:chgData name="Gemma Howard" userId="S::gemma.howard@charliewaller.org::e5c0c5ad-4c83-4f1e-822e-c2a811c2329b" providerId="AD" clId="Web-{619FE8BD-A975-4227-920D-E50A5F2E6B7E}" dt="2023-02-07T16:08:02.197" v="7" actId="14100"/>
          <ac:picMkLst>
            <pc:docMk/>
            <pc:sldMk cId="1437763949" sldId="4462"/>
            <ac:picMk id="11" creationId="{D8B654E6-0BAF-7083-3642-EFEF8D2D4FED}"/>
          </ac:picMkLst>
        </pc:picChg>
      </pc:sldChg>
    </pc:docChg>
  </pc:docChgLst>
  <pc:docChgLst>
    <pc:chgData name="Amy Martin" userId="696df28b-a01f-4941-848a-b087e6819034" providerId="ADAL" clId="{D818C609-5999-4A8A-A892-2151D537C868}"/>
    <pc:docChg chg="custSel mod modSld">
      <pc:chgData name="Amy Martin" userId="696df28b-a01f-4941-848a-b087e6819034" providerId="ADAL" clId="{D818C609-5999-4A8A-A892-2151D537C868}" dt="2023-05-15T14:34:22.783" v="50"/>
      <pc:docMkLst>
        <pc:docMk/>
      </pc:docMkLst>
      <pc:sldChg chg="addSp delSp mod">
        <pc:chgData name="Amy Martin" userId="696df28b-a01f-4941-848a-b087e6819034" providerId="ADAL" clId="{D818C609-5999-4A8A-A892-2151D537C868}" dt="2023-03-08T11:02:17.273" v="45" actId="22"/>
        <pc:sldMkLst>
          <pc:docMk/>
          <pc:sldMk cId="345252554" sldId="4424"/>
        </pc:sldMkLst>
        <pc:picChg chg="add">
          <ac:chgData name="Amy Martin" userId="696df28b-a01f-4941-848a-b087e6819034" providerId="ADAL" clId="{D818C609-5999-4A8A-A892-2151D537C868}" dt="2023-03-08T11:02:17.273" v="45" actId="22"/>
          <ac:picMkLst>
            <pc:docMk/>
            <pc:sldMk cId="345252554" sldId="4424"/>
            <ac:picMk id="3" creationId="{611F6C8C-A75B-4F71-9D15-E78AD0A40D6F}"/>
          </ac:picMkLst>
        </pc:picChg>
        <pc:picChg chg="del">
          <ac:chgData name="Amy Martin" userId="696df28b-a01f-4941-848a-b087e6819034" providerId="ADAL" clId="{D818C609-5999-4A8A-A892-2151D537C868}" dt="2023-03-08T11:02:16.913" v="44" actId="478"/>
          <ac:picMkLst>
            <pc:docMk/>
            <pc:sldMk cId="345252554" sldId="4424"/>
            <ac:picMk id="5" creationId="{DF14C37D-A362-C502-36B9-B0F623629182}"/>
          </ac:picMkLst>
        </pc:picChg>
      </pc:sldChg>
      <pc:sldChg chg="modSp mod">
        <pc:chgData name="Amy Martin" userId="696df28b-a01f-4941-848a-b087e6819034" providerId="ADAL" clId="{D818C609-5999-4A8A-A892-2151D537C868}" dt="2023-02-20T11:25:18.501" v="1" actId="27636"/>
        <pc:sldMkLst>
          <pc:docMk/>
          <pc:sldMk cId="1437763949" sldId="4462"/>
        </pc:sldMkLst>
        <pc:spChg chg="mod">
          <ac:chgData name="Amy Martin" userId="696df28b-a01f-4941-848a-b087e6819034" providerId="ADAL" clId="{D818C609-5999-4A8A-A892-2151D537C868}" dt="2023-02-20T11:25:18.501" v="1" actId="27636"/>
          <ac:spMkLst>
            <pc:docMk/>
            <pc:sldMk cId="1437763949" sldId="4462"/>
            <ac:spMk id="12" creationId="{606BA666-07F5-CD73-D520-104431B2EC72}"/>
          </ac:spMkLst>
        </pc:spChg>
      </pc:sldChg>
      <pc:sldChg chg="addSp delSp modSp mod modAnim">
        <pc:chgData name="Amy Martin" userId="696df28b-a01f-4941-848a-b087e6819034" providerId="ADAL" clId="{D818C609-5999-4A8A-A892-2151D537C868}" dt="2023-03-08T11:00:19.859" v="39" actId="167"/>
        <pc:sldMkLst>
          <pc:docMk/>
          <pc:sldMk cId="1091358124" sldId="4477"/>
        </pc:sldMkLst>
        <pc:picChg chg="add mod">
          <ac:chgData name="Amy Martin" userId="696df28b-a01f-4941-848a-b087e6819034" providerId="ADAL" clId="{D818C609-5999-4A8A-A892-2151D537C868}" dt="2023-03-08T10:59:18.750" v="34" actId="1076"/>
          <ac:picMkLst>
            <pc:docMk/>
            <pc:sldMk cId="1091358124" sldId="4477"/>
            <ac:picMk id="3" creationId="{66EEC56A-8280-CC27-1FF9-246021595AFD}"/>
          </ac:picMkLst>
        </pc:picChg>
        <pc:picChg chg="del">
          <ac:chgData name="Amy Martin" userId="696df28b-a01f-4941-848a-b087e6819034" providerId="ADAL" clId="{D818C609-5999-4A8A-A892-2151D537C868}" dt="2023-03-08T10:59:09.950" v="31" actId="478"/>
          <ac:picMkLst>
            <pc:docMk/>
            <pc:sldMk cId="1091358124" sldId="4477"/>
            <ac:picMk id="4" creationId="{6FB6ABA5-BEE2-2562-6AB5-1FF822913AC7}"/>
          </ac:picMkLst>
        </pc:picChg>
        <pc:picChg chg="add mod ord">
          <ac:chgData name="Amy Martin" userId="696df28b-a01f-4941-848a-b087e6819034" providerId="ADAL" clId="{D818C609-5999-4A8A-A892-2151D537C868}" dt="2023-03-08T11:00:19.859" v="39" actId="167"/>
          <ac:picMkLst>
            <pc:docMk/>
            <pc:sldMk cId="1091358124" sldId="4477"/>
            <ac:picMk id="5" creationId="{218DCBA7-8380-5301-FC55-58AF0F1E20FB}"/>
          </ac:picMkLst>
        </pc:picChg>
      </pc:sldChg>
      <pc:sldChg chg="addSp delSp modSp mod">
        <pc:chgData name="Amy Martin" userId="696df28b-a01f-4941-848a-b087e6819034" providerId="ADAL" clId="{D818C609-5999-4A8A-A892-2151D537C868}" dt="2023-02-20T11:37:45.255" v="30" actId="1076"/>
        <pc:sldMkLst>
          <pc:docMk/>
          <pc:sldMk cId="2865025467" sldId="4510"/>
        </pc:sldMkLst>
        <pc:picChg chg="del">
          <ac:chgData name="Amy Martin" userId="696df28b-a01f-4941-848a-b087e6819034" providerId="ADAL" clId="{D818C609-5999-4A8A-A892-2151D537C868}" dt="2023-02-20T11:37:32.362" v="24" actId="478"/>
          <ac:picMkLst>
            <pc:docMk/>
            <pc:sldMk cId="2865025467" sldId="4510"/>
            <ac:picMk id="4" creationId="{CE571C35-220F-CBCE-1624-124543539813}"/>
          </ac:picMkLst>
        </pc:picChg>
        <pc:picChg chg="add mod">
          <ac:chgData name="Amy Martin" userId="696df28b-a01f-4941-848a-b087e6819034" providerId="ADAL" clId="{D818C609-5999-4A8A-A892-2151D537C868}" dt="2023-02-20T11:37:45.255" v="30" actId="1076"/>
          <ac:picMkLst>
            <pc:docMk/>
            <pc:sldMk cId="2865025467" sldId="4510"/>
            <ac:picMk id="7" creationId="{6347FABE-A61D-6BDB-B4F7-2525F07D339E}"/>
          </ac:picMkLst>
        </pc:picChg>
      </pc:sldChg>
      <pc:sldChg chg="modSp">
        <pc:chgData name="Amy Martin" userId="696df28b-a01f-4941-848a-b087e6819034" providerId="ADAL" clId="{D818C609-5999-4A8A-A892-2151D537C868}" dt="2023-03-08T14:21:44.468" v="47" actId="20577"/>
        <pc:sldMkLst>
          <pc:docMk/>
          <pc:sldMk cId="95043185" sldId="4512"/>
        </pc:sldMkLst>
        <pc:spChg chg="mod">
          <ac:chgData name="Amy Martin" userId="696df28b-a01f-4941-848a-b087e6819034" providerId="ADAL" clId="{D818C609-5999-4A8A-A892-2151D537C868}" dt="2023-03-08T14:21:44.468" v="47" actId="20577"/>
          <ac:spMkLst>
            <pc:docMk/>
            <pc:sldMk cId="95043185" sldId="4512"/>
            <ac:spMk id="3" creationId="{0B14C2AE-F4EA-C444-90E6-018221797F1C}"/>
          </ac:spMkLst>
        </pc:spChg>
      </pc:sldChg>
      <pc:sldChg chg="addSp delSp modSp mod delCm">
        <pc:chgData name="Amy Martin" userId="696df28b-a01f-4941-848a-b087e6819034" providerId="ADAL" clId="{D818C609-5999-4A8A-A892-2151D537C868}" dt="2023-03-08T11:01:52.063" v="43" actId="1076"/>
        <pc:sldMkLst>
          <pc:docMk/>
          <pc:sldMk cId="562826871" sldId="4513"/>
        </pc:sldMkLst>
        <pc:picChg chg="del">
          <ac:chgData name="Amy Martin" userId="696df28b-a01f-4941-848a-b087e6819034" providerId="ADAL" clId="{D818C609-5999-4A8A-A892-2151D537C868}" dt="2023-03-08T11:01:46.089" v="41" actId="478"/>
          <ac:picMkLst>
            <pc:docMk/>
            <pc:sldMk cId="562826871" sldId="4513"/>
            <ac:picMk id="3" creationId="{A0140E98-85A8-93F3-A549-AA0367548768}"/>
          </ac:picMkLst>
        </pc:picChg>
        <pc:picChg chg="add mod">
          <ac:chgData name="Amy Martin" userId="696df28b-a01f-4941-848a-b087e6819034" providerId="ADAL" clId="{D818C609-5999-4A8A-A892-2151D537C868}" dt="2023-03-08T11:01:52.063" v="43" actId="1076"/>
          <ac:picMkLst>
            <pc:docMk/>
            <pc:sldMk cId="562826871" sldId="4513"/>
            <ac:picMk id="6" creationId="{C4031889-36A2-E219-33B3-92EFE7108BA2}"/>
          </ac:picMkLst>
        </pc:picChg>
      </pc:sldChg>
      <pc:sldChg chg="addSp delSp modSp mod">
        <pc:chgData name="Amy Martin" userId="696df28b-a01f-4941-848a-b087e6819034" providerId="ADAL" clId="{D818C609-5999-4A8A-A892-2151D537C868}" dt="2023-02-20T11:37:22.673" v="23" actId="1037"/>
        <pc:sldMkLst>
          <pc:docMk/>
          <pc:sldMk cId="617420056" sldId="4519"/>
        </pc:sldMkLst>
        <pc:picChg chg="del">
          <ac:chgData name="Amy Martin" userId="696df28b-a01f-4941-848a-b087e6819034" providerId="ADAL" clId="{D818C609-5999-4A8A-A892-2151D537C868}" dt="2023-02-20T11:37:12.824" v="5" actId="478"/>
          <ac:picMkLst>
            <pc:docMk/>
            <pc:sldMk cId="617420056" sldId="4519"/>
            <ac:picMk id="3" creationId="{EEA0B40F-1D85-20D2-A29C-172A7592EFEA}"/>
          </ac:picMkLst>
        </pc:picChg>
        <pc:picChg chg="add mod">
          <ac:chgData name="Amy Martin" userId="696df28b-a01f-4941-848a-b087e6819034" providerId="ADAL" clId="{D818C609-5999-4A8A-A892-2151D537C868}" dt="2023-02-20T11:37:22.673" v="23" actId="1037"/>
          <ac:picMkLst>
            <pc:docMk/>
            <pc:sldMk cId="617420056" sldId="4519"/>
            <ac:picMk id="4" creationId="{45E76453-2ED9-8877-874A-61BE26EC624B}"/>
          </ac:picMkLst>
        </pc:picChg>
      </pc:sldChg>
    </pc:docChg>
  </pc:docChgLst>
  <pc:docChgLst>
    <pc:chgData name="Alice Palmer" userId="S::alice.palmer@charliewaller.org::88bf8b12-baeb-47a7-b11d-56665470e9d1" providerId="AD" clId="Web-{F18FD3EC-8180-F214-5C7E-03835B74C03E}"/>
    <pc:docChg chg="modSld">
      <pc:chgData name="Alice Palmer" userId="S::alice.palmer@charliewaller.org::88bf8b12-baeb-47a7-b11d-56665470e9d1" providerId="AD" clId="Web-{F18FD3EC-8180-F214-5C7E-03835B74C03E}" dt="2023-03-24T11:25:55.736" v="5" actId="20577"/>
      <pc:docMkLst>
        <pc:docMk/>
      </pc:docMkLst>
      <pc:sldChg chg="modSp">
        <pc:chgData name="Alice Palmer" userId="S::alice.palmer@charliewaller.org::88bf8b12-baeb-47a7-b11d-56665470e9d1" providerId="AD" clId="Web-{F18FD3EC-8180-F214-5C7E-03835B74C03E}" dt="2023-03-24T11:25:55.736" v="5" actId="20577"/>
        <pc:sldMkLst>
          <pc:docMk/>
          <pc:sldMk cId="2675199090" sldId="4511"/>
        </pc:sldMkLst>
        <pc:spChg chg="mod">
          <ac:chgData name="Alice Palmer" userId="S::alice.palmer@charliewaller.org::88bf8b12-baeb-47a7-b11d-56665470e9d1" providerId="AD" clId="Web-{F18FD3EC-8180-F214-5C7E-03835B74C03E}" dt="2023-03-24T11:25:55.736" v="5" actId="20577"/>
          <ac:spMkLst>
            <pc:docMk/>
            <pc:sldMk cId="2675199090" sldId="4511"/>
            <ac:spMk id="3" creationId="{0B14C2AE-F4EA-C444-90E6-018221797F1C}"/>
          </ac:spMkLst>
        </pc:spChg>
      </pc:sldChg>
    </pc:docChg>
  </pc:docChgLst>
  <pc:docChgLst>
    <pc:chgData name="Alice Palmer" userId="S::alice.palmer@charliewaller.org::88bf8b12-baeb-47a7-b11d-56665470e9d1" providerId="AD" clId="Web-{14CB8D1D-78F4-545D-F7EC-09E6D0326DC5}"/>
    <pc:docChg chg="modSld">
      <pc:chgData name="Alice Palmer" userId="S::alice.palmer@charliewaller.org::88bf8b12-baeb-47a7-b11d-56665470e9d1" providerId="AD" clId="Web-{14CB8D1D-78F4-545D-F7EC-09E6D0326DC5}" dt="2023-03-24T11:34:14.918" v="7" actId="20577"/>
      <pc:docMkLst>
        <pc:docMk/>
      </pc:docMkLst>
      <pc:sldChg chg="modSp">
        <pc:chgData name="Alice Palmer" userId="S::alice.palmer@charliewaller.org::88bf8b12-baeb-47a7-b11d-56665470e9d1" providerId="AD" clId="Web-{14CB8D1D-78F4-545D-F7EC-09E6D0326DC5}" dt="2023-03-24T11:34:14.918" v="7" actId="20577"/>
        <pc:sldMkLst>
          <pc:docMk/>
          <pc:sldMk cId="2675199090" sldId="4511"/>
        </pc:sldMkLst>
        <pc:spChg chg="mod">
          <ac:chgData name="Alice Palmer" userId="S::alice.palmer@charliewaller.org::88bf8b12-baeb-47a7-b11d-56665470e9d1" providerId="AD" clId="Web-{14CB8D1D-78F4-545D-F7EC-09E6D0326DC5}" dt="2023-03-24T11:34:14.918" v="7" actId="20577"/>
          <ac:spMkLst>
            <pc:docMk/>
            <pc:sldMk cId="2675199090" sldId="4511"/>
            <ac:spMk id="3" creationId="{0B14C2AE-F4EA-C444-90E6-018221797F1C}"/>
          </ac:spMkLst>
        </pc:spChg>
      </pc:sldChg>
    </pc:docChg>
  </pc:docChgLst>
  <pc:docChgLst>
    <pc:chgData name="Alice Palmer" userId="S::alice.palmer@charliewaller.org::88bf8b12-baeb-47a7-b11d-56665470e9d1" providerId="AD" clId="Web-{4488DB18-CFF0-B59B-AFFE-7708C6054112}"/>
    <pc:docChg chg="modSld">
      <pc:chgData name="Alice Palmer" userId="S::alice.palmer@charliewaller.org::88bf8b12-baeb-47a7-b11d-56665470e9d1" providerId="AD" clId="Web-{4488DB18-CFF0-B59B-AFFE-7708C6054112}" dt="2023-03-24T11:05:54.895" v="9" actId="1076"/>
      <pc:docMkLst>
        <pc:docMk/>
      </pc:docMkLst>
      <pc:sldChg chg="modSp">
        <pc:chgData name="Alice Palmer" userId="S::alice.palmer@charliewaller.org::88bf8b12-baeb-47a7-b11d-56665470e9d1" providerId="AD" clId="Web-{4488DB18-CFF0-B59B-AFFE-7708C6054112}" dt="2023-03-24T10:56:24.101" v="2" actId="20577"/>
        <pc:sldMkLst>
          <pc:docMk/>
          <pc:sldMk cId="3477622950" sldId="4463"/>
        </pc:sldMkLst>
        <pc:spChg chg="mod">
          <ac:chgData name="Alice Palmer" userId="S::alice.palmer@charliewaller.org::88bf8b12-baeb-47a7-b11d-56665470e9d1" providerId="AD" clId="Web-{4488DB18-CFF0-B59B-AFFE-7708C6054112}" dt="2023-03-24T10:56:24.101" v="2" actId="20577"/>
          <ac:spMkLst>
            <pc:docMk/>
            <pc:sldMk cId="3477622950" sldId="4463"/>
            <ac:spMk id="2" creationId="{AE5D7124-71AA-A9BE-D62F-ACF6D09127AB}"/>
          </ac:spMkLst>
        </pc:spChg>
      </pc:sldChg>
      <pc:sldChg chg="modSp">
        <pc:chgData name="Alice Palmer" userId="S::alice.palmer@charliewaller.org::88bf8b12-baeb-47a7-b11d-56665470e9d1" providerId="AD" clId="Web-{4488DB18-CFF0-B59B-AFFE-7708C6054112}" dt="2023-03-24T11:02:38.687" v="7" actId="20577"/>
        <pc:sldMkLst>
          <pc:docMk/>
          <pc:sldMk cId="2675199090" sldId="4511"/>
        </pc:sldMkLst>
        <pc:spChg chg="mod">
          <ac:chgData name="Alice Palmer" userId="S::alice.palmer@charliewaller.org::88bf8b12-baeb-47a7-b11d-56665470e9d1" providerId="AD" clId="Web-{4488DB18-CFF0-B59B-AFFE-7708C6054112}" dt="2023-03-24T11:02:38.687" v="7" actId="20577"/>
          <ac:spMkLst>
            <pc:docMk/>
            <pc:sldMk cId="2675199090" sldId="4511"/>
            <ac:spMk id="3" creationId="{0B14C2AE-F4EA-C444-90E6-018221797F1C}"/>
          </ac:spMkLst>
        </pc:spChg>
      </pc:sldChg>
      <pc:sldChg chg="modSp">
        <pc:chgData name="Alice Palmer" userId="S::alice.palmer@charliewaller.org::88bf8b12-baeb-47a7-b11d-56665470e9d1" providerId="AD" clId="Web-{4488DB18-CFF0-B59B-AFFE-7708C6054112}" dt="2023-03-24T11:05:54.895" v="9" actId="1076"/>
        <pc:sldMkLst>
          <pc:docMk/>
          <pc:sldMk cId="562826871" sldId="4513"/>
        </pc:sldMkLst>
        <pc:spChg chg="mod">
          <ac:chgData name="Alice Palmer" userId="S::alice.palmer@charliewaller.org::88bf8b12-baeb-47a7-b11d-56665470e9d1" providerId="AD" clId="Web-{4488DB18-CFF0-B59B-AFFE-7708C6054112}" dt="2023-03-24T11:05:49.379" v="8" actId="1076"/>
          <ac:spMkLst>
            <pc:docMk/>
            <pc:sldMk cId="562826871" sldId="4513"/>
            <ac:spMk id="2" creationId="{AE5D7124-71AA-A9BE-D62F-ACF6D09127AB}"/>
          </ac:spMkLst>
        </pc:spChg>
        <pc:picChg chg="mod">
          <ac:chgData name="Alice Palmer" userId="S::alice.palmer@charliewaller.org::88bf8b12-baeb-47a7-b11d-56665470e9d1" providerId="AD" clId="Web-{4488DB18-CFF0-B59B-AFFE-7708C6054112}" dt="2023-03-24T11:05:54.895" v="9" actId="1076"/>
          <ac:picMkLst>
            <pc:docMk/>
            <pc:sldMk cId="562826871" sldId="4513"/>
            <ac:picMk id="6" creationId="{C4031889-36A2-E219-33B3-92EFE7108BA2}"/>
          </ac:picMkLst>
        </pc:picChg>
      </pc:sldChg>
      <pc:sldChg chg="modSp">
        <pc:chgData name="Alice Palmer" userId="S::alice.palmer@charliewaller.org::88bf8b12-baeb-47a7-b11d-56665470e9d1" providerId="AD" clId="Web-{4488DB18-CFF0-B59B-AFFE-7708C6054112}" dt="2023-03-24T10:59:20.652" v="3" actId="20577"/>
        <pc:sldMkLst>
          <pc:docMk/>
          <pc:sldMk cId="617420056" sldId="4519"/>
        </pc:sldMkLst>
        <pc:spChg chg="mod">
          <ac:chgData name="Alice Palmer" userId="S::alice.palmer@charliewaller.org::88bf8b12-baeb-47a7-b11d-56665470e9d1" providerId="AD" clId="Web-{4488DB18-CFF0-B59B-AFFE-7708C6054112}" dt="2023-03-24T10:59:20.652" v="3" actId="20577"/>
          <ac:spMkLst>
            <pc:docMk/>
            <pc:sldMk cId="617420056" sldId="4519"/>
            <ac:spMk id="7" creationId="{5BD1B9F4-5A8B-2076-5CD4-6F4C93985894}"/>
          </ac:spMkLst>
        </pc:spChg>
      </pc:sldChg>
    </pc:docChg>
  </pc:docChgLst>
  <pc:docChgLst>
    <pc:chgData name="Gemma Howard" userId="S::gemma.howard@charliewaller.org::e5c0c5ad-4c83-4f1e-822e-c2a811c2329b" providerId="AD" clId="Web-{181F6B66-0D1B-4B4A-A273-A41462788812}"/>
    <pc:docChg chg="">
      <pc:chgData name="Gemma Howard" userId="S::gemma.howard@charliewaller.org::e5c0c5ad-4c83-4f1e-822e-c2a811c2329b" providerId="AD" clId="Web-{181F6B66-0D1B-4B4A-A273-A41462788812}" dt="2023-02-07T16:14:25.708" v="1"/>
      <pc:docMkLst>
        <pc:docMk/>
      </pc:docMkLst>
      <pc:sldChg chg="delCm">
        <pc:chgData name="Gemma Howard" userId="S::gemma.howard@charliewaller.org::e5c0c5ad-4c83-4f1e-822e-c2a811c2329b" providerId="AD" clId="Web-{181F6B66-0D1B-4B4A-A273-A41462788812}" dt="2023-02-07T16:14:17.301" v="0"/>
        <pc:sldMkLst>
          <pc:docMk/>
          <pc:sldMk cId="1942684736" sldId="4479"/>
        </pc:sldMkLst>
      </pc:sldChg>
      <pc:sldChg chg="delCm">
        <pc:chgData name="Gemma Howard" userId="S::gemma.howard@charliewaller.org::e5c0c5ad-4c83-4f1e-822e-c2a811c2329b" providerId="AD" clId="Web-{181F6B66-0D1B-4B4A-A273-A41462788812}" dt="2023-02-07T16:14:25.708" v="1"/>
        <pc:sldMkLst>
          <pc:docMk/>
          <pc:sldMk cId="2242684663" sldId="451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7A3B-5F49-184E-BD36-866947A20926}" type="datetimeFigureOut">
              <a:rPr lang="en-US" smtClean="0"/>
              <a:t>5/15/2023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CA5DC-5553-2447-9EEC-CB1D7E52EA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09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1.00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05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973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302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541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840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0234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Tell students that the post-It note is another resource which is a more condensed version of the Young People briefing documents they have been looking at today.</a:t>
            </a:r>
          </a:p>
          <a:p>
            <a:endParaRPr lang="en-US" dirty="0"/>
          </a:p>
          <a:p>
            <a:r>
              <a:rPr lang="en-US" dirty="0"/>
              <a:t>https://emergingminds.org.uk/wp-content/uploads/2022/02/Infographics-CoRAY_Post-it-note_Boredom-1.pdf </a:t>
            </a:r>
          </a:p>
          <a:p>
            <a:endParaRPr lang="en-US" dirty="0"/>
          </a:p>
          <a:p>
            <a:r>
              <a:rPr lang="en-US" dirty="0"/>
              <a:t>The picture hyperlinks to these.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57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Highlight the importance of speaking out about a worry- the two sites are hyperlinked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589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105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50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images are hyperlinked so you can explore the website/ show it to students:</a:t>
            </a:r>
          </a:p>
          <a:p>
            <a:endParaRPr lang="en-US" dirty="0"/>
          </a:p>
          <a:p>
            <a:r>
              <a:rPr lang="en-US" dirty="0"/>
              <a:t>https://emergingminds.org.uk/co-ray-young-people-evidence-informed-briefings/</a:t>
            </a:r>
          </a:p>
          <a:p>
            <a:r>
              <a:rPr lang="en-US" dirty="0"/>
              <a:t>https://charliewaller.org/resources/asking-for-help-young-person/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52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image is hyperlinked so you can explore the website/ show it to students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6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IDEK- means I don’t even know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315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073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944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523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Listen to the first 5mins 56secs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22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295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652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24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58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63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19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12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578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68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5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A963A61-F056-0B49-8378-503986F083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924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34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38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499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802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9019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705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C31DBF2-E778-D349-8D0C-A895AB5ABC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Thank you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4D152FF-FF2B-244A-B63C-688B3E62070C}"/>
              </a:ext>
            </a:extLst>
          </p:cNvPr>
          <p:cNvSpPr txBox="1">
            <a:spLocks/>
          </p:cNvSpPr>
          <p:nvPr userDrawn="1"/>
        </p:nvSpPr>
        <p:spPr>
          <a:xfrm>
            <a:off x="6244997" y="6237285"/>
            <a:ext cx="2438401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b="1" i="0" kern="1200" baseline="0">
                <a:solidFill>
                  <a:srgbClr val="EF811B"/>
                </a:solidFill>
                <a:latin typeface="Brown-RegularItalic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b="0" i="0" kern="1200" baseline="0">
                <a:solidFill>
                  <a:schemeClr val="bg1"/>
                </a:solidFill>
                <a:effectLst/>
                <a:latin typeface="Roboto Slab Light" pitchFamily="2" charset="0"/>
                <a:ea typeface="Roboto Slab Light" pitchFamily="2" charset="0"/>
                <a:cs typeface="+mn-cs"/>
              </a:rPr>
              <a:t>Registered charity number 1109984</a:t>
            </a:r>
          </a:p>
        </p:txBody>
      </p:sp>
    </p:spTree>
    <p:extLst>
      <p:ext uri="{BB962C8B-B14F-4D97-AF65-F5344CB8AC3E}">
        <p14:creationId xmlns:p14="http://schemas.microsoft.com/office/powerpoint/2010/main" val="2858933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s, drawing&#10;&#10;Description automatically generated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chemeClr val="bg1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31911" y="6237287"/>
            <a:ext cx="2438401" cy="269875"/>
          </a:xfrm>
        </p:spPr>
        <p:txBody>
          <a:bodyPr/>
          <a:lstStyle>
            <a:lvl1pPr>
              <a:defRPr sz="1200" b="1" i="0" baseline="0">
                <a:latin typeface="Brown-RegularItalic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D7EA680-B51F-6E41-A52C-4298190DAB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420937"/>
            <a:ext cx="5688013" cy="381635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CD3B-0B7E-9F43-AB10-3DFC78E76F5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Doughnut 11">
            <a:extLst>
              <a:ext uri="{FF2B5EF4-FFF2-40B4-BE49-F238E27FC236}">
                <a16:creationId xmlns:a16="http://schemas.microsoft.com/office/drawing/2014/main" id="{18A0205B-9C48-6A47-BB05-0215B14E8627}"/>
              </a:ext>
            </a:extLst>
          </p:cNvPr>
          <p:cNvSpPr/>
          <p:nvPr userDrawn="1"/>
        </p:nvSpPr>
        <p:spPr>
          <a:xfrm>
            <a:off x="8208963" y="5967412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88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EAFB47-539C-6B46-81A0-0C477A72A4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360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Lil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0A69D7D-3B91-E549-8AF4-0DB964544D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170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Li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D79B1D-A52D-4045-9EAD-F055EB5BA4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79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D1A0EF-1045-6C4A-AFD7-0617454229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269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/Section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D1A0EF-1045-6C4A-AFD7-0617454229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401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649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76517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2420937"/>
            <a:ext cx="7524751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237287"/>
            <a:ext cx="3086100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rgbClr val="005E84"/>
                </a:solidFill>
                <a:latin typeface="BROWN-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8963" y="5967413"/>
            <a:ext cx="539750" cy="5397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1" i="0">
                <a:solidFill>
                  <a:srgbClr val="EF811B"/>
                </a:solidFill>
                <a:latin typeface="Brown-RegularItalic" pitchFamily="2" charset="77"/>
              </a:defRPr>
            </a:lvl1pPr>
          </a:lstStyle>
          <a:p>
            <a:fld id="{7C23CD3B-0B7E-9F43-AB10-3DFC78E76F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Doughnut 13">
            <a:extLst>
              <a:ext uri="{FF2B5EF4-FFF2-40B4-BE49-F238E27FC236}">
                <a16:creationId xmlns:a16="http://schemas.microsoft.com/office/drawing/2014/main" id="{8053CFB4-0282-FC47-9A5D-60F19FB383A5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2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701" r:id="rId7"/>
    <p:sldLayoutId id="2147483697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698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699" r:id="rId20"/>
    <p:sldLayoutId id="2147483712" r:id="rId21"/>
    <p:sldLayoutId id="2147483713" r:id="rId22"/>
    <p:sldLayoutId id="2147483714" r:id="rId23"/>
    <p:sldLayoutId id="2147483715" r:id="rId24"/>
    <p:sldLayoutId id="2147483716" r:id="rId25"/>
    <p:sldLayoutId id="2147483680" r:id="rId26"/>
    <p:sldLayoutId id="2147483661" r:id="rId27"/>
    <p:sldLayoutId id="2147483681" r:id="rId2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rgbClr val="005E84"/>
          </a:solidFill>
          <a:latin typeface="Brown-RegularItalic" pitchFamily="2" charset="77"/>
          <a:ea typeface="+mj-ea"/>
          <a:cs typeface="+mj-cs"/>
        </a:defRPr>
      </a:lvl1pPr>
    </p:titleStyle>
    <p:bodyStyle>
      <a:lvl1pPr marL="0" indent="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1pPr>
      <a:lvl2pPr marL="144000" indent="-45720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2pPr>
      <a:lvl3pPr marL="11430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3pPr>
      <a:lvl4pPr marL="16002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4pPr>
      <a:lvl5pPr marL="20574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25">
          <p15:clr>
            <a:srgbClr val="F26B43"/>
          </p15:clr>
        </p15:guide>
        <p15:guide id="2" pos="4014">
          <p15:clr>
            <a:srgbClr val="F26B43"/>
          </p15:clr>
        </p15:guide>
        <p15:guide id="3" pos="5511">
          <p15:clr>
            <a:srgbClr val="F26B43"/>
          </p15:clr>
        </p15:guide>
        <p15:guide id="4" pos="5171">
          <p15:clr>
            <a:srgbClr val="F26B43"/>
          </p15:clr>
        </p15:guide>
        <p15:guide id="6" pos="431">
          <p15:clr>
            <a:srgbClr val="F26B43"/>
          </p15:clr>
        </p15:guide>
        <p15:guide id="7" orient="horz" pos="278">
          <p15:clr>
            <a:srgbClr val="F26B43"/>
          </p15:clr>
        </p15:guide>
        <p15:guide id="8" orient="horz" pos="3929">
          <p15:clr>
            <a:srgbClr val="F26B43"/>
          </p15:clr>
        </p15:guide>
        <p15:guide id="9" orient="horz" pos="482">
          <p15:clr>
            <a:srgbClr val="F26B43"/>
          </p15:clr>
        </p15:guide>
        <p15:guide id="10" pos="839">
          <p15:clr>
            <a:srgbClr val="F26B43"/>
          </p15:clr>
        </p15:guide>
        <p15:guide id="1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video" Target="https://www.youtube.com/embed/U523S7TW7D0?feature=oembed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5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hyperlink" Target="https://www.nhs.uk/every-mind-matters/mental-wellbeing-tips/youth-mental-health/" TargetMode="External"/><Relationship Id="rId9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ictionary.cambirdge.or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ictionary.cambirdge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1331912" y="3168861"/>
            <a:ext cx="4843601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005E84"/>
                </a:solidFill>
                <a:latin typeface="Brown" pitchFamily="2" charset="0"/>
              </a:rPr>
              <a:t>Managing change and uncertainty</a:t>
            </a:r>
            <a:endParaRPr lang="en-US" sz="3200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6649292-1F6B-2797-70C7-C1254D2B3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911" y="4095041"/>
            <a:ext cx="5040313" cy="1822040"/>
          </a:xfrm>
        </p:spPr>
        <p:txBody>
          <a:bodyPr/>
          <a:lstStyle/>
          <a:p>
            <a:r>
              <a:rPr lang="en-GB" sz="2000" b="1" dirty="0">
                <a:solidFill>
                  <a:srgbClr val="EF811B"/>
                </a:solidFill>
                <a:latin typeface="Brown" pitchFamily="2" charset="0"/>
              </a:rPr>
              <a:t>Key Stage 3</a:t>
            </a:r>
            <a:endParaRPr lang="en-US" sz="2000" b="1" dirty="0">
              <a:solidFill>
                <a:srgbClr val="EF811B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2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title="CoRAYVoicesEP1">
            <a:hlinkClick r:id="" action="ppaction://media"/>
            <a:extLst>
              <a:ext uri="{FF2B5EF4-FFF2-40B4-BE49-F238E27FC236}">
                <a16:creationId xmlns:a16="http://schemas.microsoft.com/office/drawing/2014/main" id="{218DCBA7-8380-5301-FC55-58AF0F1E20F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27539" y="971103"/>
            <a:ext cx="7916399" cy="44727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4A32A5-B5C1-3456-88AF-E205AE44A19C}"/>
              </a:ext>
            </a:extLst>
          </p:cNvPr>
          <p:cNvSpPr txBox="1"/>
          <p:nvPr/>
        </p:nvSpPr>
        <p:spPr>
          <a:xfrm>
            <a:off x="617220" y="5854094"/>
            <a:ext cx="632691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2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+mn-lt"/>
              </a:rPr>
              <a:t>This podcast was produced by a group of young people in the North East of England in partnership with the charity Headliners UK</a:t>
            </a:r>
            <a:endParaRPr lang="en-US" sz="1200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EEC56A-8280-CC27-1FF9-246021595A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738" y="971103"/>
            <a:ext cx="7950200" cy="447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5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4C2AE-F4EA-C444-90E6-018221797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2420937"/>
            <a:ext cx="4417875" cy="3816351"/>
          </a:xfrm>
        </p:spPr>
        <p:txBody>
          <a:bodyPr>
            <a:normAutofit/>
          </a:bodyPr>
          <a:lstStyle/>
          <a:p>
            <a:r>
              <a:rPr lang="en-US" sz="2800" dirty="0"/>
              <a:t>How do you think the COVID pandemic </a:t>
            </a:r>
            <a:r>
              <a:rPr lang="en-US" sz="2800" b="1" dirty="0">
                <a:solidFill>
                  <a:srgbClr val="C29FD8"/>
                </a:solidFill>
              </a:rPr>
              <a:t>CHANGED</a:t>
            </a:r>
            <a:r>
              <a:rPr lang="en-US" sz="2800" dirty="0"/>
              <a:t> people’s lives or caused feelings of </a:t>
            </a:r>
            <a:r>
              <a:rPr lang="en-US" sz="2800" b="1" dirty="0">
                <a:solidFill>
                  <a:srgbClr val="C29FD8"/>
                </a:solidFill>
              </a:rPr>
              <a:t>UNCERTAINTY?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7" name="Picture 6" descr="A picture containing text, queen, vector graphics&#10;&#10;Description automatically generated">
            <a:extLst>
              <a:ext uri="{FF2B5EF4-FFF2-40B4-BE49-F238E27FC236}">
                <a16:creationId xmlns:a16="http://schemas.microsoft.com/office/drawing/2014/main" id="{6347FABE-A61D-6BDB-B4F7-2525F07D33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465" y="2043428"/>
            <a:ext cx="3002071" cy="277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02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4C2AE-F4EA-C444-90E6-018221797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2420937"/>
            <a:ext cx="4574999" cy="3816351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2800" dirty="0">
                <a:ea typeface="Roboto Slab"/>
              </a:rPr>
              <a:t>What other situations might someone face where things </a:t>
            </a:r>
            <a:r>
              <a:rPr lang="en-US" sz="2800" b="1" dirty="0">
                <a:solidFill>
                  <a:srgbClr val="C29FD8"/>
                </a:solidFill>
                <a:ea typeface="Roboto Slab"/>
              </a:rPr>
              <a:t>CHANGE</a:t>
            </a:r>
            <a:r>
              <a:rPr lang="en-US" sz="2800" dirty="0">
                <a:ea typeface="Roboto Slab"/>
              </a:rPr>
              <a:t> and they feel </a:t>
            </a:r>
            <a:r>
              <a:rPr lang="en-US" sz="2800" b="1" dirty="0">
                <a:solidFill>
                  <a:srgbClr val="C29FD8"/>
                </a:solidFill>
                <a:ea typeface="Roboto Slab"/>
              </a:rPr>
              <a:t>UNCERTAIN?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05CD068-10AF-1130-E1D1-89200FE98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16883" y="1985971"/>
            <a:ext cx="2173647" cy="295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19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4C2AE-F4EA-C444-90E6-018221797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2420937"/>
            <a:ext cx="4298605" cy="3816351"/>
          </a:xfrm>
        </p:spPr>
        <p:txBody>
          <a:bodyPr>
            <a:normAutofit/>
          </a:bodyPr>
          <a:lstStyle/>
          <a:p>
            <a:r>
              <a:rPr lang="en-US" sz="2800" dirty="0"/>
              <a:t>How could feeling </a:t>
            </a:r>
            <a:r>
              <a:rPr lang="en-US" sz="2800" b="1" dirty="0">
                <a:solidFill>
                  <a:srgbClr val="C29FD8"/>
                </a:solidFill>
              </a:rPr>
              <a:t>‘UNCERTAIN’</a:t>
            </a:r>
            <a:r>
              <a:rPr lang="en-US" sz="2800" dirty="0">
                <a:solidFill>
                  <a:srgbClr val="C29FD8"/>
                </a:solidFill>
              </a:rPr>
              <a:t> </a:t>
            </a:r>
            <a:r>
              <a:rPr lang="en-US" sz="2800" dirty="0"/>
              <a:t>about a situation affect the way someone: </a:t>
            </a:r>
          </a:p>
          <a:p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Thinks?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Feels?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Behaves?</a:t>
            </a:r>
            <a:endParaRPr lang="en-US" sz="2800" b="1" dirty="0">
              <a:solidFill>
                <a:srgbClr val="C29FD8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2000925-456F-BA7D-C093-3F738CCB89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93456" y="2287207"/>
            <a:ext cx="2850544" cy="228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4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3" y="1335019"/>
            <a:ext cx="4393027" cy="2663825"/>
          </a:xfrm>
        </p:spPr>
        <p:txBody>
          <a:bodyPr/>
          <a:lstStyle/>
          <a:p>
            <a:r>
              <a:rPr lang="en-GB" dirty="0"/>
              <a:t>Exploring what can help</a:t>
            </a:r>
          </a:p>
        </p:txBody>
      </p:sp>
    </p:spTree>
    <p:extLst>
      <p:ext uri="{BB962C8B-B14F-4D97-AF65-F5344CB8AC3E}">
        <p14:creationId xmlns:p14="http://schemas.microsoft.com/office/powerpoint/2010/main" val="1942684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7124-71AA-A9BE-D62F-ACF6D0912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9130C1-F82F-FD6A-57ED-4B6BDC2710BA}"/>
              </a:ext>
            </a:extLst>
          </p:cNvPr>
          <p:cNvSpPr/>
          <p:nvPr/>
        </p:nvSpPr>
        <p:spPr>
          <a:xfrm>
            <a:off x="622995" y="2420938"/>
            <a:ext cx="5749230" cy="181588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800" dirty="0">
                <a:solidFill>
                  <a:srgbClr val="005E84"/>
                </a:solidFill>
                <a:latin typeface="Roboto Slab"/>
              </a:rPr>
              <a:t>1) Look at the set of statements around </a:t>
            </a:r>
            <a:r>
              <a:rPr lang="en-GB" sz="2800" b="1" dirty="0">
                <a:solidFill>
                  <a:srgbClr val="79A3DC"/>
                </a:solidFill>
                <a:latin typeface="Roboto Slab"/>
              </a:rPr>
              <a:t>CHANGE AND UNCERTAINTY.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rgbClr val="005E84"/>
              </a:solidFill>
              <a:latin typeface="Roboto Slab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6E7BF6-3F3C-EF29-0649-83F5AA174B6A}"/>
              </a:ext>
            </a:extLst>
          </p:cNvPr>
          <p:cNvSpPr txBox="1"/>
          <p:nvPr/>
        </p:nvSpPr>
        <p:spPr>
          <a:xfrm>
            <a:off x="506185" y="4236820"/>
            <a:ext cx="638447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5E84"/>
                </a:solidFill>
                <a:latin typeface="Roboto Slab"/>
              </a:rPr>
              <a:t>2) Decide which ones you think are </a:t>
            </a:r>
            <a:r>
              <a:rPr lang="en-GB" sz="2800" b="1" dirty="0">
                <a:solidFill>
                  <a:srgbClr val="79A3DC"/>
                </a:solidFill>
                <a:latin typeface="Roboto Slab"/>
              </a:rPr>
              <a:t>HELPFUL</a:t>
            </a:r>
            <a:r>
              <a:rPr lang="en-GB" sz="2800" dirty="0">
                <a:solidFill>
                  <a:srgbClr val="005E84"/>
                </a:solidFill>
                <a:latin typeface="Roboto Slab"/>
              </a:rPr>
              <a:t> or </a:t>
            </a:r>
            <a:r>
              <a:rPr lang="en-GB" sz="2800" b="1" dirty="0">
                <a:solidFill>
                  <a:srgbClr val="79A3DC"/>
                </a:solidFill>
                <a:latin typeface="Roboto Slab"/>
              </a:rPr>
              <a:t>UNHELPFUL</a:t>
            </a:r>
            <a:r>
              <a:rPr lang="en-GB" sz="2800" dirty="0">
                <a:solidFill>
                  <a:srgbClr val="005E84"/>
                </a:solidFill>
                <a:latin typeface="Roboto Slab"/>
              </a:rPr>
              <a:t> ways of coping. Some may go in the </a:t>
            </a:r>
            <a:r>
              <a:rPr lang="en-GB" sz="2800" b="1" dirty="0">
                <a:solidFill>
                  <a:srgbClr val="79A3DC"/>
                </a:solidFill>
                <a:latin typeface="Roboto Slab"/>
              </a:rPr>
              <a:t>‘SOMETIMES’ </a:t>
            </a:r>
            <a:r>
              <a:rPr lang="en-GB" sz="2800" dirty="0">
                <a:solidFill>
                  <a:srgbClr val="005E84"/>
                </a:solidFill>
                <a:latin typeface="Roboto Slab"/>
              </a:rPr>
              <a:t>group.</a:t>
            </a:r>
          </a:p>
        </p:txBody>
      </p:sp>
    </p:spTree>
    <p:extLst>
      <p:ext uri="{BB962C8B-B14F-4D97-AF65-F5344CB8AC3E}">
        <p14:creationId xmlns:p14="http://schemas.microsoft.com/office/powerpoint/2010/main" val="110289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7124-71AA-A9BE-D62F-ACF6D0912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459" y="483339"/>
            <a:ext cx="5688013" cy="1655762"/>
          </a:xfrm>
        </p:spPr>
        <p:txBody>
          <a:bodyPr/>
          <a:lstStyle/>
          <a:p>
            <a:r>
              <a:rPr lang="en-GB" dirty="0"/>
              <a:t>How do these link to the discussions we’ve had today?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9CA3F0-8521-482B-EC17-63F50D7111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031889-36A2-E219-33B3-92EFE7108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12505"/>
            <a:ext cx="9144000" cy="515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82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089025"/>
            <a:ext cx="5040313" cy="2663825"/>
          </a:xfrm>
        </p:spPr>
        <p:txBody>
          <a:bodyPr/>
          <a:lstStyle/>
          <a:p>
            <a:r>
              <a:rPr lang="en-GB" dirty="0"/>
              <a:t>Seeking help</a:t>
            </a:r>
          </a:p>
        </p:txBody>
      </p:sp>
    </p:spTree>
    <p:extLst>
      <p:ext uri="{BB962C8B-B14F-4D97-AF65-F5344CB8AC3E}">
        <p14:creationId xmlns:p14="http://schemas.microsoft.com/office/powerpoint/2010/main" val="22426846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7625D8-4DAC-DC47-81F7-BF85C57E5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4217988" cy="3816351"/>
          </a:xfrm>
        </p:spPr>
        <p:txBody>
          <a:bodyPr/>
          <a:lstStyle/>
          <a:p>
            <a:r>
              <a:rPr lang="en-GB" sz="2200" b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When and why might it be </a:t>
            </a:r>
            <a:r>
              <a:rPr lang="en-GB" sz="2200" b="1">
                <a:solidFill>
                  <a:srgbClr val="769D91"/>
                </a:solidFill>
                <a:latin typeface="Roboto Slab" pitchFamily="2" charset="0"/>
                <a:ea typeface="Roboto Slab" pitchFamily="2" charset="0"/>
              </a:rPr>
              <a:t>HELPFUL</a:t>
            </a:r>
            <a:r>
              <a:rPr lang="en-GB" sz="2200" b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 to talk about finding </a:t>
            </a:r>
            <a:r>
              <a:rPr lang="en-GB" sz="2200" b="1">
                <a:solidFill>
                  <a:srgbClr val="769D91"/>
                </a:solidFill>
                <a:latin typeface="Roboto Slab" pitchFamily="2" charset="0"/>
                <a:ea typeface="Roboto Slab" pitchFamily="2" charset="0"/>
              </a:rPr>
              <a:t>ADDITIONAL SUPPORT</a:t>
            </a:r>
            <a:r>
              <a:rPr lang="en-GB" sz="2200" b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?</a:t>
            </a:r>
            <a:endParaRPr lang="en-GB" sz="2200" b="0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1BF2271-2D83-D67F-08F7-32B53E01A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8844" y="1855787"/>
            <a:ext cx="4876800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8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1F6C8C-A75B-4F71-9D15-E78AD0A40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5815"/>
            <a:ext cx="9144000" cy="512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765176"/>
            <a:ext cx="5040313" cy="1655762"/>
          </a:xfrm>
        </p:spPr>
        <p:txBody>
          <a:bodyPr anchor="t" anchorCtr="0"/>
          <a:lstStyle/>
          <a:p>
            <a:r>
              <a:rPr lang="en-GB" sz="3500" dirty="0">
                <a:latin typeface="Brown" pitchFamily="2" charset="0"/>
              </a:rPr>
              <a:t>Working together…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98AF5D3-E9D9-7E45-9D82-0407475C8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20938"/>
            <a:ext cx="6877050" cy="3979862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Respect one another’s opinions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Listen to each other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Hands up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Right to pass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No question is a ‘silly’ question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Do not use examples which use any personally identifiable information </a:t>
            </a:r>
          </a:p>
          <a:p>
            <a:endParaRPr lang="en-GB" sz="2000" b="1" dirty="0">
              <a:solidFill>
                <a:srgbClr val="005E84"/>
              </a:solidFill>
            </a:endParaRPr>
          </a:p>
          <a:p>
            <a:endParaRPr lang="en-GB" sz="2000" b="1" dirty="0">
              <a:solidFill>
                <a:srgbClr val="005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8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B8433C-9775-6142-983F-DB2593950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 out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52303B-1AE4-A34B-A108-FEFAB1294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593056"/>
            <a:ext cx="6365007" cy="3816351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b="1" dirty="0"/>
              <a:t>Think about who you could talk to inside and outside of school:</a:t>
            </a:r>
            <a:endParaRPr lang="en-US" b="1" dirty="0">
              <a:ea typeface="Roboto Slab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Talk to a friend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Call ChildLine/visit 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trusted family member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Talk to a teacher/school staff member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trusted adult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counsellor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9D9483-7E39-7721-EA82-D1F04400C334}"/>
              </a:ext>
            </a:extLst>
          </p:cNvPr>
          <p:cNvGrpSpPr/>
          <p:nvPr/>
        </p:nvGrpSpPr>
        <p:grpSpPr>
          <a:xfrm>
            <a:off x="489072" y="4725214"/>
            <a:ext cx="8444061" cy="1833802"/>
            <a:chOff x="489072" y="4725214"/>
            <a:chExt cx="8444061" cy="183380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1D26268-0B22-D006-B58C-93192A3A4E2A}"/>
                </a:ext>
              </a:extLst>
            </p:cNvPr>
            <p:cNvGrpSpPr/>
            <p:nvPr/>
          </p:nvGrpSpPr>
          <p:grpSpPr>
            <a:xfrm>
              <a:off x="651818" y="4725214"/>
              <a:ext cx="8281315" cy="1626520"/>
              <a:chOff x="572173" y="4894483"/>
              <a:chExt cx="8281315" cy="1626520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1AAE128-FCAE-30AC-5DE7-3FB62FD9FF84}"/>
                  </a:ext>
                </a:extLst>
              </p:cNvPr>
              <p:cNvSpPr/>
              <p:nvPr/>
            </p:nvSpPr>
            <p:spPr>
              <a:xfrm>
                <a:off x="669925" y="4894483"/>
                <a:ext cx="8183563" cy="16265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DF58AB7F-9AE8-034A-BED2-295D68E7FA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6303" y="5087174"/>
                <a:ext cx="7768908" cy="732591"/>
              </a:xfrm>
              <a:prstGeom prst="rect">
                <a:avLst/>
              </a:prstGeom>
            </p:spPr>
            <p:txBody>
              <a:bodyPr vert="horz" lIns="0" tIns="0" rIns="0" bIns="0" rtlCol="0">
                <a:normAutofit/>
              </a:bodyPr>
              <a:lstStyle>
                <a:lvl1pPr marL="0" indent="0" algn="l" defTabSz="7200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Tx/>
                  <a:buNone/>
                  <a:defRPr sz="2200" b="0" i="0" kern="1200" baseline="0">
                    <a:solidFill>
                      <a:srgbClr val="005E84"/>
                    </a:solidFill>
                    <a:latin typeface="Roboto Slab"/>
                    <a:ea typeface="Roboto Slab" pitchFamily="2" charset="0"/>
                    <a:cs typeface="+mn-cs"/>
                  </a:defRPr>
                </a:lvl1pPr>
                <a:lvl2pPr marL="144000" indent="-457200" algn="l" defTabSz="7200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2200" b="0" i="0" kern="1200" baseline="0">
                    <a:solidFill>
                      <a:srgbClr val="005E84"/>
                    </a:solidFill>
                    <a:latin typeface="Roboto Slab"/>
                    <a:ea typeface="Roboto Slab Light" pitchFamily="2" charset="0"/>
                    <a:cs typeface="+mn-cs"/>
                  </a:defRPr>
                </a:lvl2pPr>
                <a:lvl3pPr marL="1143000" indent="-228600" algn="l" defTabSz="7200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100" b="0" i="0" kern="1200" baseline="0">
                    <a:solidFill>
                      <a:srgbClr val="005E84"/>
                    </a:solidFill>
                    <a:latin typeface="Brown-RegularItalic" pitchFamily="2" charset="77"/>
                    <a:ea typeface="+mn-ea"/>
                    <a:cs typeface="+mn-cs"/>
                  </a:defRPr>
                </a:lvl3pPr>
                <a:lvl4pPr marL="1600200" indent="-228600" algn="l" defTabSz="7200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100" b="0" i="0" kern="1200" baseline="0">
                    <a:solidFill>
                      <a:srgbClr val="005E84"/>
                    </a:solidFill>
                    <a:latin typeface="Brown-RegularItalic" pitchFamily="2" charset="77"/>
                    <a:ea typeface="+mn-ea"/>
                    <a:cs typeface="+mn-cs"/>
                  </a:defRPr>
                </a:lvl4pPr>
                <a:lvl5pPr marL="2057400" indent="-228600" algn="l" defTabSz="7200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100" b="0" i="0" kern="1200" baseline="0">
                    <a:solidFill>
                      <a:srgbClr val="005E84"/>
                    </a:solidFill>
                    <a:latin typeface="Brown-RegularItalic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Remember, if difficulties are causing distress or interfering with daily life, it’s important to </a:t>
                </a:r>
                <a:r>
                  <a:rPr lang="en-US" dirty="0">
                    <a:solidFill>
                      <a:srgbClr val="EF811B"/>
                    </a:solidFill>
                  </a:rPr>
                  <a:t>SEEK HELP</a:t>
                </a:r>
                <a:r>
                  <a:rPr lang="en-US" dirty="0"/>
                  <a:t>.</a:t>
                </a:r>
              </a:p>
            </p:txBody>
          </p:sp>
          <p:pic>
            <p:nvPicPr>
              <p:cNvPr id="5" name="Picture 2">
                <a:extLst>
                  <a:ext uri="{FF2B5EF4-FFF2-40B4-BE49-F238E27FC236}">
                    <a16:creationId xmlns:a16="http://schemas.microsoft.com/office/drawing/2014/main" id="{A4115315-CB7C-2B4E-9F4B-6BE5D3F962E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6504" y="5961741"/>
                <a:ext cx="1253328" cy="524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7">
                <a:hlinkClick r:id="rId4"/>
                <a:extLst>
                  <a:ext uri="{FF2B5EF4-FFF2-40B4-BE49-F238E27FC236}">
                    <a16:creationId xmlns:a16="http://schemas.microsoft.com/office/drawing/2014/main" id="{BDD34B5A-8A2B-684A-872C-BF565E76C0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00922" y="5915862"/>
                <a:ext cx="1164286" cy="600095"/>
              </a:xfrm>
              <a:prstGeom prst="rect">
                <a:avLst/>
              </a:prstGeom>
            </p:spPr>
          </p:pic>
          <p:pic>
            <p:nvPicPr>
              <p:cNvPr id="9" name="Picture 3" descr="Diagram&#10;&#10;Description automatically generated">
                <a:extLst>
                  <a:ext uri="{FF2B5EF4-FFF2-40B4-BE49-F238E27FC236}">
                    <a16:creationId xmlns:a16="http://schemas.microsoft.com/office/drawing/2014/main" id="{C5F2BFB1-81C2-E94A-9F9A-12477B74CB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2173" y="5910985"/>
                <a:ext cx="1446249" cy="608086"/>
              </a:xfrm>
              <a:prstGeom prst="rect">
                <a:avLst/>
              </a:prstGeom>
            </p:spPr>
          </p:pic>
          <p:pic>
            <p:nvPicPr>
              <p:cNvPr id="10" name="Picture 7" descr="Text&#10;&#10;Description automatically generated">
                <a:extLst>
                  <a:ext uri="{FF2B5EF4-FFF2-40B4-BE49-F238E27FC236}">
                    <a16:creationId xmlns:a16="http://schemas.microsoft.com/office/drawing/2014/main" id="{12D0E720-BAEE-8C4D-966A-031CA207C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07534" y="5943875"/>
                <a:ext cx="1563343" cy="554201"/>
              </a:xfrm>
              <a:prstGeom prst="rect">
                <a:avLst/>
              </a:prstGeom>
            </p:spPr>
          </p:pic>
          <p:pic>
            <p:nvPicPr>
              <p:cNvPr id="11" name="Picture 9">
                <a:extLst>
                  <a:ext uri="{FF2B5EF4-FFF2-40B4-BE49-F238E27FC236}">
                    <a16:creationId xmlns:a16="http://schemas.microsoft.com/office/drawing/2014/main" id="{1C8A538B-AFFF-644B-837D-C5A71F0529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86494" y="5991958"/>
                <a:ext cx="1563343" cy="475427"/>
              </a:xfrm>
              <a:prstGeom prst="rect">
                <a:avLst/>
              </a:prstGeom>
            </p:spPr>
          </p:pic>
        </p:grp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776C3D97-45BC-DAB8-3830-7736BA196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89072" y="4741976"/>
              <a:ext cx="8317476" cy="1817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561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80A9C-B518-6742-9BE9-EC014A414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a friend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4B69A-4404-4846-8765-84F5397E0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060" y="1378521"/>
            <a:ext cx="6072373" cy="3816351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/>
              <a:buChar char="•"/>
            </a:pPr>
            <a:endParaRPr lang="en-GB" sz="2600" dirty="0">
              <a:latin typeface="Roboto Slab" pitchFamily="2" charset="0"/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Listen 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Try to understand their point of view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Try not to judge 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Encourage a friend to seek help if needed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If you feel comfortable go with them if they are worried/unsure</a:t>
            </a:r>
            <a:endParaRPr lang="en-GB" sz="2400" dirty="0">
              <a:ea typeface="Roboto Slab"/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If you are worried, share this with a trusted adult </a:t>
            </a:r>
            <a:endParaRPr lang="en-GB" sz="2400" dirty="0">
              <a:ea typeface="Roboto Slab"/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Check in with your friend </a:t>
            </a:r>
            <a:endParaRPr lang="en-GB" sz="2400" dirty="0">
              <a:cs typeface="Roboto Slab"/>
            </a:endParaRPr>
          </a:p>
          <a:p>
            <a:pPr marL="342900" indent="-342900">
              <a:buFont typeface="Arial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770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B84A13D5-BFCD-0674-20FE-F118ABA6E17E}"/>
              </a:ext>
            </a:extLst>
          </p:cNvPr>
          <p:cNvGrpSpPr/>
          <p:nvPr/>
        </p:nvGrpSpPr>
        <p:grpSpPr>
          <a:xfrm>
            <a:off x="531602" y="5633131"/>
            <a:ext cx="5726306" cy="610453"/>
            <a:chOff x="448786" y="4805752"/>
            <a:chExt cx="8246428" cy="184968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1F627E0-C846-CF1F-825D-6973B3159B71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705360C-AE28-5039-268D-142F598F8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27DEF6D-B56C-897D-941E-52B70C89EAF7}"/>
              </a:ext>
            </a:extLst>
          </p:cNvPr>
          <p:cNvGrpSpPr/>
          <p:nvPr/>
        </p:nvGrpSpPr>
        <p:grpSpPr>
          <a:xfrm>
            <a:off x="512748" y="1934996"/>
            <a:ext cx="5726306" cy="1138861"/>
            <a:chOff x="448786" y="4805752"/>
            <a:chExt cx="8246428" cy="18496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A2B761E-CCAC-5BA7-D398-ED2885339A16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6901A37-5A8F-3591-65C9-23809EC9C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8C2421F-5D0E-EF24-CF21-7636493F559B}"/>
              </a:ext>
            </a:extLst>
          </p:cNvPr>
          <p:cNvGrpSpPr/>
          <p:nvPr/>
        </p:nvGrpSpPr>
        <p:grpSpPr>
          <a:xfrm>
            <a:off x="509475" y="3193356"/>
            <a:ext cx="5726306" cy="1088421"/>
            <a:chOff x="448786" y="4805752"/>
            <a:chExt cx="8246428" cy="18496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685708A-2BD9-8014-D836-622AC5C445EA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D8F7033-C90A-F2C6-31A6-8C9B7F8B7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7B35940-34BB-0314-4760-811E433BD54C}"/>
              </a:ext>
            </a:extLst>
          </p:cNvPr>
          <p:cNvGrpSpPr/>
          <p:nvPr/>
        </p:nvGrpSpPr>
        <p:grpSpPr>
          <a:xfrm>
            <a:off x="542506" y="4413233"/>
            <a:ext cx="5726306" cy="1136109"/>
            <a:chOff x="448786" y="4805752"/>
            <a:chExt cx="8246428" cy="184968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500561A-D744-0C70-FB40-1B3C86D7C36C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71A2839-29E5-9CB9-A06E-9814D3CD9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Can I?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44E24091-7233-BCA3-3E25-3AF528630BFA}"/>
              </a:ext>
            </a:extLst>
          </p:cNvPr>
          <p:cNvSpPr txBox="1">
            <a:spLocks/>
          </p:cNvSpPr>
          <p:nvPr/>
        </p:nvSpPr>
        <p:spPr>
          <a:xfrm>
            <a:off x="684214" y="4562028"/>
            <a:ext cx="5288324" cy="8938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Roboto Slab" pitchFamily="2" charset="0"/>
              </a:rPr>
              <a:t>RECOGNISE</a:t>
            </a:r>
            <a:r>
              <a:rPr lang="en-GB" sz="2000" dirty="0">
                <a:latin typeface="Roboto Slab" pitchFamily="2" charset="0"/>
              </a:rPr>
              <a:t> strategies that can support change and uncertainty using the </a:t>
            </a:r>
            <a:r>
              <a:rPr lang="en-GB" sz="2000" dirty="0" err="1">
                <a:latin typeface="Roboto Slab" pitchFamily="2" charset="0"/>
              </a:rPr>
              <a:t>CoRAY</a:t>
            </a:r>
            <a:r>
              <a:rPr lang="en-GB" sz="2000" dirty="0">
                <a:latin typeface="Roboto Slab" pitchFamily="2" charset="0"/>
              </a:rPr>
              <a:t> Resources 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39270687-FA8A-FCBB-90AA-4D3C08214207}"/>
              </a:ext>
            </a:extLst>
          </p:cNvPr>
          <p:cNvSpPr txBox="1">
            <a:spLocks/>
          </p:cNvSpPr>
          <p:nvPr/>
        </p:nvSpPr>
        <p:spPr>
          <a:xfrm>
            <a:off x="684209" y="5742276"/>
            <a:ext cx="5529580" cy="83099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400" b="1" dirty="0">
                <a:latin typeface="Brown" pitchFamily="2" charset="0"/>
              </a:rPr>
              <a:t>KNOW </a:t>
            </a:r>
            <a:r>
              <a:rPr lang="en-GB" sz="2000" dirty="0">
                <a:latin typeface="Roboto Slab"/>
                <a:ea typeface="Roboto Slab" pitchFamily="2" charset="0"/>
              </a:rPr>
              <a:t>where to get help if I need it</a:t>
            </a:r>
          </a:p>
          <a:p>
            <a:endParaRPr lang="en-GB" sz="2000" b="1" dirty="0"/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D58C1E21-4A2B-E896-C399-CB4C987F8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09" y="2046587"/>
            <a:ext cx="5288329" cy="745021"/>
          </a:xfrm>
        </p:spPr>
        <p:txBody>
          <a:bodyPr>
            <a:noAutofit/>
          </a:bodyPr>
          <a:lstStyle/>
          <a:p>
            <a:r>
              <a:rPr lang="en-GB" sz="2000" b="1" dirty="0">
                <a:latin typeface="Brown" pitchFamily="2" charset="0"/>
              </a:rPr>
              <a:t>DESCRIBE</a:t>
            </a:r>
            <a:r>
              <a:rPr lang="en-GB" sz="2000" dirty="0"/>
              <a:t> examples of change and uncertainty, explaining what it can be like to experience it</a:t>
            </a:r>
            <a:endParaRPr lang="en-US" sz="2000" dirty="0"/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9E9870D4-003A-9E00-6B0A-306521D3E15F}"/>
              </a:ext>
            </a:extLst>
          </p:cNvPr>
          <p:cNvSpPr txBox="1">
            <a:spLocks/>
          </p:cNvSpPr>
          <p:nvPr/>
        </p:nvSpPr>
        <p:spPr>
          <a:xfrm>
            <a:off x="684213" y="3297450"/>
            <a:ext cx="5688000" cy="8938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EXPLORE</a:t>
            </a:r>
            <a:r>
              <a:rPr lang="en-GB" sz="2000" dirty="0"/>
              <a:t> what can be helpful (and unhelpful) </a:t>
            </a:r>
          </a:p>
          <a:p>
            <a:pPr fontAlgn="base"/>
            <a:r>
              <a:rPr lang="en-GB" sz="2000" dirty="0"/>
              <a:t>in times of change and uncertainty and give reasons for why I think this</a:t>
            </a:r>
          </a:p>
        </p:txBody>
      </p:sp>
    </p:spTree>
    <p:extLst>
      <p:ext uri="{BB962C8B-B14F-4D97-AF65-F5344CB8AC3E}">
        <p14:creationId xmlns:p14="http://schemas.microsoft.com/office/powerpoint/2010/main" val="202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 build="p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1331914" y="2958432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005E84"/>
                </a:solidFill>
                <a:latin typeface="Brown" pitchFamily="2" charset="0"/>
              </a:rPr>
              <a:t>Any questions?</a:t>
            </a:r>
            <a:endParaRPr lang="en-US" sz="3200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B77B26-D5EC-1A78-51A1-F9EFC055080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0B7F19C-8A3F-6B23-6DDF-052847B6CF95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A53A103-C372-F963-9847-A0614F4C91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82D2146-43D9-42D6-A4EF-3D90AF6F12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0" y="2486182"/>
            <a:ext cx="2666187" cy="1885635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D35B667D-F35F-3A46-81CE-DBED7D73E274}"/>
              </a:ext>
            </a:extLst>
          </p:cNvPr>
          <p:cNvSpPr txBox="1">
            <a:spLocks/>
          </p:cNvSpPr>
          <p:nvPr/>
        </p:nvSpPr>
        <p:spPr>
          <a:xfrm>
            <a:off x="684213" y="2092569"/>
            <a:ext cx="4816657" cy="19680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ea typeface="Roboto Slab"/>
                <a:cs typeface="Roboto Slab"/>
              </a:rPr>
              <a:t>The </a:t>
            </a:r>
            <a:r>
              <a:rPr lang="en-GB" sz="2000" dirty="0" err="1">
                <a:ea typeface="Roboto Slab"/>
                <a:cs typeface="Roboto Slab"/>
              </a:rPr>
              <a:t>CoRAY</a:t>
            </a:r>
            <a:r>
              <a:rPr lang="en-GB" sz="2000" dirty="0">
                <a:ea typeface="Roboto Slab"/>
                <a:cs typeface="Roboto Slab"/>
              </a:rPr>
              <a:t> Project, based at the University of Oxford, worked with young people, researchers and clinicians to develop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evidence-informed advice</a:t>
            </a:r>
            <a:r>
              <a:rPr lang="en-GB" sz="2000" dirty="0">
                <a:ea typeface="Roboto Slab"/>
                <a:cs typeface="Roboto Slab"/>
              </a:rPr>
              <a:t> for dealing with difficult thoughts and feelings young people told us they most wanted support with. </a:t>
            </a:r>
            <a:endParaRPr lang="en-GB" sz="2000" dirty="0">
              <a:latin typeface="Roboto Slab" pitchFamily="2" charset="0"/>
              <a:cs typeface="Roboto Slab"/>
            </a:endParaRPr>
          </a:p>
          <a:p>
            <a:endParaRPr lang="en-GB" sz="2000" dirty="0">
              <a:ea typeface="Roboto Slab"/>
              <a:cs typeface="Roboto Slab"/>
            </a:endParaRPr>
          </a:p>
          <a:p>
            <a:r>
              <a:rPr lang="en-GB" sz="2000" dirty="0">
                <a:ea typeface="Roboto Slab"/>
                <a:cs typeface="Roboto Slab"/>
              </a:rPr>
              <a:t>The </a:t>
            </a:r>
            <a:r>
              <a:rPr lang="en-GB" sz="2000" dirty="0" err="1">
                <a:ea typeface="Roboto Slab"/>
                <a:cs typeface="Roboto Slab"/>
              </a:rPr>
              <a:t>CoRAY</a:t>
            </a:r>
            <a:r>
              <a:rPr lang="en-GB" sz="2000" dirty="0">
                <a:ea typeface="Roboto Slab"/>
                <a:cs typeface="Roboto Slab"/>
              </a:rPr>
              <a:t> project is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working in partnership</a:t>
            </a:r>
            <a:r>
              <a:rPr lang="en-GB" sz="2000" dirty="0">
                <a:ea typeface="Roboto Slab"/>
                <a:cs typeface="Roboto Slab"/>
              </a:rPr>
              <a:t> with the Charlie Waller Trust, a mental health charity, to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develop a range of lessons and resources.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F688530E-FCDC-6C48-9333-05560D529611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6702816" cy="13445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dirty="0">
                <a:latin typeface="Brown" pitchFamily="2" charset="0"/>
              </a:rPr>
              <a:t>The </a:t>
            </a:r>
            <a:r>
              <a:rPr lang="en-GB" dirty="0" err="1">
                <a:latin typeface="Brown" pitchFamily="2" charset="0"/>
              </a:rPr>
              <a:t>CoRAY</a:t>
            </a:r>
            <a:r>
              <a:rPr lang="en-GB" dirty="0">
                <a:latin typeface="Brown" pitchFamily="2" charset="0"/>
              </a:rPr>
              <a:t> Project with </a:t>
            </a:r>
            <a:br>
              <a:rPr lang="en-GB" dirty="0">
                <a:latin typeface="Brown" pitchFamily="2" charset="0"/>
              </a:rPr>
            </a:br>
            <a:r>
              <a:rPr lang="en-GB" dirty="0">
                <a:latin typeface="Brown" pitchFamily="2" charset="0"/>
              </a:rPr>
              <a:t>the Charlie Waller Trust</a:t>
            </a:r>
          </a:p>
        </p:txBody>
      </p:sp>
    </p:spTree>
    <p:extLst>
      <p:ext uri="{BB962C8B-B14F-4D97-AF65-F5344CB8AC3E}">
        <p14:creationId xmlns:p14="http://schemas.microsoft.com/office/powerpoint/2010/main" val="123515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BAC6325-D81F-794C-86A9-A6A9481C1E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1BE5E2C-C7FA-4E4D-8F08-214D9C2B52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0" y="2486182"/>
            <a:ext cx="2666187" cy="1885635"/>
          </a:xfrm>
          <a:prstGeom prst="rect">
            <a:avLst/>
          </a:prstGeom>
        </p:spPr>
      </p:pic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5806" y="2420938"/>
            <a:ext cx="3652369" cy="3632867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10000"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44B7E"/>
                </a:solidFill>
              </a:rPr>
              <a:t>Managing change and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 lonely, isolated and disconnected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 bored, flat and unmotivated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Seeking help for mental health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 anxious around social situations</a:t>
            </a:r>
          </a:p>
          <a:p>
            <a:endParaRPr lang="en-GB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733540"/>
            <a:ext cx="6702816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dirty="0">
                <a:latin typeface="Brown" pitchFamily="2" charset="0"/>
              </a:rPr>
              <a:t>The </a:t>
            </a:r>
            <a:r>
              <a:rPr lang="en-GB" dirty="0" err="1">
                <a:latin typeface="Brown" pitchFamily="2" charset="0"/>
              </a:rPr>
              <a:t>CoRAY</a:t>
            </a:r>
            <a:r>
              <a:rPr lang="en-GB" dirty="0">
                <a:latin typeface="Brown" pitchFamily="2" charset="0"/>
              </a:rPr>
              <a:t> Project with </a:t>
            </a:r>
            <a:br>
              <a:rPr lang="en-GB" dirty="0">
                <a:latin typeface="Brown" pitchFamily="2" charset="0"/>
              </a:rPr>
            </a:br>
            <a:r>
              <a:rPr lang="en-GB" dirty="0">
                <a:latin typeface="Brown" pitchFamily="2" charset="0"/>
              </a:rPr>
              <a:t>the Charlie Waller Trust</a:t>
            </a:r>
          </a:p>
        </p:txBody>
      </p:sp>
    </p:spTree>
    <p:extLst>
      <p:ext uri="{BB962C8B-B14F-4D97-AF65-F5344CB8AC3E}">
        <p14:creationId xmlns:p14="http://schemas.microsoft.com/office/powerpoint/2010/main" val="270135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Learning outcomes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24E0B9A-8385-EB8F-9EBA-520626A26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1904812"/>
            <a:ext cx="5714427" cy="112290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D64F991-FD4F-D50C-4227-AF29E2634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4441752"/>
            <a:ext cx="5722831" cy="113595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F0CC9A7-E419-B1D0-390C-02C4EC074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3140119"/>
            <a:ext cx="5706022" cy="120248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8B654E6-0BAF-7083-3642-EFEF8D2D4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5697980"/>
            <a:ext cx="5773258" cy="549712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606BA666-07F5-CD73-D520-104431B2EC72}"/>
              </a:ext>
            </a:extLst>
          </p:cNvPr>
          <p:cNvSpPr txBox="1">
            <a:spLocks/>
          </p:cNvSpPr>
          <p:nvPr/>
        </p:nvSpPr>
        <p:spPr>
          <a:xfrm>
            <a:off x="625383" y="4629263"/>
            <a:ext cx="5557264" cy="893832"/>
          </a:xfrm>
          <a:prstGeom prst="rect">
            <a:avLst/>
          </a:prstGeom>
        </p:spPr>
        <p:txBody>
          <a:bodyPr vert="horz" lIns="0" tIns="0" rIns="0" bIns="0" rtlCol="0" anchor="t">
            <a:normAutofit fontScale="92500" lnSpcReduction="10000"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400" b="1" dirty="0">
                <a:ea typeface="Roboto Slab"/>
                <a:cs typeface="Roboto Slab"/>
              </a:rPr>
              <a:t>IDENTIFY</a:t>
            </a:r>
            <a:r>
              <a:rPr lang="en-GB" b="1" dirty="0">
                <a:ea typeface="Roboto Slab"/>
                <a:cs typeface="Roboto Slab"/>
              </a:rPr>
              <a:t> </a:t>
            </a:r>
            <a:r>
              <a:rPr lang="en-GB" dirty="0">
                <a:ea typeface="Roboto Slab"/>
                <a:cs typeface="Roboto Slab"/>
              </a:rPr>
              <a:t>strategies that can support change and uncertainty using the </a:t>
            </a:r>
            <a:r>
              <a:rPr lang="en-GB" dirty="0" err="1">
                <a:ea typeface="Roboto Slab"/>
                <a:cs typeface="Roboto Slab"/>
              </a:rPr>
              <a:t>CoRAY</a:t>
            </a:r>
            <a:r>
              <a:rPr lang="en-GB" dirty="0">
                <a:ea typeface="Roboto Slab"/>
                <a:cs typeface="Roboto Slab"/>
              </a:rPr>
              <a:t> Resources </a:t>
            </a:r>
            <a:endParaRPr lang="en-GB" sz="2400" dirty="0">
              <a:latin typeface="Roboto Slab" pitchFamily="2" charset="0"/>
            </a:endParaRP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FA4C5C08-116A-1922-E87F-05F16B7487E2}"/>
              </a:ext>
            </a:extLst>
          </p:cNvPr>
          <p:cNvSpPr txBox="1">
            <a:spLocks/>
          </p:cNvSpPr>
          <p:nvPr/>
        </p:nvSpPr>
        <p:spPr>
          <a:xfrm>
            <a:off x="684209" y="5782032"/>
            <a:ext cx="5126169" cy="83099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400" b="1" dirty="0">
                <a:latin typeface="Brown" pitchFamily="2" charset="0"/>
              </a:rPr>
              <a:t>KNOW </a:t>
            </a:r>
            <a:r>
              <a:rPr lang="en-GB" sz="2000" dirty="0">
                <a:latin typeface="Roboto Slab"/>
                <a:ea typeface="Roboto Slab" pitchFamily="2" charset="0"/>
              </a:rPr>
              <a:t>where to get help if I need it</a:t>
            </a:r>
          </a:p>
          <a:p>
            <a:endParaRPr lang="en-GB" sz="2000" b="1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5829FE2-0190-2B99-0479-6D129BC3A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09" y="2046587"/>
            <a:ext cx="5288329" cy="745021"/>
          </a:xfrm>
        </p:spPr>
        <p:txBody>
          <a:bodyPr>
            <a:noAutofit/>
          </a:bodyPr>
          <a:lstStyle/>
          <a:p>
            <a:r>
              <a:rPr lang="en-GB" sz="2000" b="1" dirty="0">
                <a:latin typeface="Brown" pitchFamily="2" charset="0"/>
              </a:rPr>
              <a:t>DESCRIBE</a:t>
            </a:r>
            <a:r>
              <a:rPr lang="en-GB" sz="2000" dirty="0"/>
              <a:t> examples of change and uncertainty, explaining what it can be like to experience it</a:t>
            </a:r>
            <a:endParaRPr lang="en-US" sz="2000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E4A8406-D0FE-B9EF-19A9-6AD1D09FF89C}"/>
              </a:ext>
            </a:extLst>
          </p:cNvPr>
          <p:cNvSpPr txBox="1">
            <a:spLocks/>
          </p:cNvSpPr>
          <p:nvPr/>
        </p:nvSpPr>
        <p:spPr>
          <a:xfrm>
            <a:off x="642191" y="3289046"/>
            <a:ext cx="5530790" cy="8938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EXPLORE</a:t>
            </a:r>
            <a:r>
              <a:rPr lang="en-GB" sz="2000" dirty="0"/>
              <a:t> what can be helpful (and unhelpful) in times of change and uncertainty and give reasons for why I think this</a:t>
            </a:r>
          </a:p>
        </p:txBody>
      </p:sp>
    </p:spTree>
    <p:extLst>
      <p:ext uri="{BB962C8B-B14F-4D97-AF65-F5344CB8AC3E}">
        <p14:creationId xmlns:p14="http://schemas.microsoft.com/office/powerpoint/2010/main" val="14377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build="p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7124-71AA-A9BE-D62F-ACF6D0912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765175"/>
            <a:ext cx="5981631" cy="1655762"/>
          </a:xfrm>
        </p:spPr>
        <p:txBody>
          <a:bodyPr/>
          <a:lstStyle/>
          <a:p>
            <a:r>
              <a:rPr lang="en-GB" dirty="0"/>
              <a:t>What do you think is going on in these situations?</a:t>
            </a:r>
          </a:p>
        </p:txBody>
      </p:sp>
      <p:pic>
        <p:nvPicPr>
          <p:cNvPr id="5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D6D7DC36-ACD1-8279-C7CB-5E99C1B280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8"/>
          <a:stretch/>
        </p:blipFill>
        <p:spPr bwMode="auto">
          <a:xfrm>
            <a:off x="684213" y="1921564"/>
            <a:ext cx="3686612" cy="118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22CA710E-1A22-1C55-3C80-581E1B959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005" y="3297389"/>
            <a:ext cx="3724712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3383847-2983-3097-6A2D-3CEA3B52A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155" y="4802188"/>
            <a:ext cx="4087355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62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4C2AE-F4EA-C444-90E6-018221797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2420937"/>
            <a:ext cx="4416599" cy="3816351"/>
          </a:xfrm>
        </p:spPr>
        <p:txBody>
          <a:bodyPr>
            <a:normAutofit/>
          </a:bodyPr>
          <a:lstStyle/>
          <a:p>
            <a:r>
              <a:rPr lang="en-US" sz="2800" dirty="0"/>
              <a:t>What comes to mind when we think about </a:t>
            </a:r>
            <a:r>
              <a:rPr lang="en-US" sz="2800" b="1" dirty="0">
                <a:solidFill>
                  <a:srgbClr val="94C11F"/>
                </a:solidFill>
              </a:rPr>
              <a:t>CHANGE</a:t>
            </a:r>
            <a:r>
              <a:rPr lang="en-US" sz="2800" dirty="0"/>
              <a:t> and </a:t>
            </a:r>
            <a:r>
              <a:rPr lang="en-US" sz="2800" b="1" dirty="0">
                <a:solidFill>
                  <a:srgbClr val="94C11F"/>
                </a:solidFill>
              </a:rPr>
              <a:t>UNCERTAINTY?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758695C-830C-13AB-43FE-0555A1CA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57304" y="2117863"/>
            <a:ext cx="2706863" cy="262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7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BD1B9F4-5A8B-2076-5CD4-6F4C93985894}"/>
              </a:ext>
            </a:extLst>
          </p:cNvPr>
          <p:cNvSpPr txBox="1">
            <a:spLocks/>
          </p:cNvSpPr>
          <p:nvPr/>
        </p:nvSpPr>
        <p:spPr>
          <a:xfrm>
            <a:off x="684212" y="2807641"/>
            <a:ext cx="4387637" cy="27693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Clr>
                <a:srgbClr val="EF811B"/>
              </a:buClr>
            </a:pPr>
            <a:r>
              <a:rPr lang="en-US" sz="2400" dirty="0">
                <a:ea typeface="Roboto Slab"/>
                <a:cs typeface="Century Gothic" charset="0"/>
              </a:rPr>
              <a:t>A situation in which something is not known or certain. </a:t>
            </a:r>
          </a:p>
          <a:p>
            <a:pPr>
              <a:spcAft>
                <a:spcPts val="0"/>
              </a:spcAft>
              <a:buClr>
                <a:srgbClr val="EF811B"/>
              </a:buClr>
            </a:pPr>
            <a:endParaRPr lang="en-US" sz="2400" dirty="0">
              <a:cs typeface="Century Gothic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521804C5-EF94-3257-C0CD-70CC739E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Uncertainty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E70BAE-F518-E8D1-724B-2A9DD2A27C1F}"/>
              </a:ext>
            </a:extLst>
          </p:cNvPr>
          <p:cNvSpPr txBox="1"/>
          <p:nvPr/>
        </p:nvSpPr>
        <p:spPr>
          <a:xfrm>
            <a:off x="617952" y="6053053"/>
            <a:ext cx="48370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  <a:buFont typeface="Arial" panose="020B0502020202020204" pitchFamily="34" charset="0"/>
              <a:buNone/>
            </a:pPr>
            <a:r>
              <a:rPr lang="en-US" sz="1200" dirty="0">
                <a:solidFill>
                  <a:srgbClr val="94C11F"/>
                </a:solidFill>
                <a:latin typeface="Roboto Slab" pitchFamily="2" charset="0"/>
                <a:ea typeface="Roboto Slab" pitchFamily="2" charset="0"/>
              </a:rPr>
              <a:t>Cambridge Dictionary  </a:t>
            </a:r>
            <a:r>
              <a:rPr lang="en-US" sz="1200" dirty="0">
                <a:solidFill>
                  <a:srgbClr val="94C11F"/>
                </a:solidFill>
                <a:latin typeface="Roboto Slab" pitchFamily="2" charset="0"/>
                <a:ea typeface="Roboto Slab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https://dictionary.cambridge.org</a:t>
            </a:r>
            <a:endParaRPr lang="en-US" sz="1200" dirty="0">
              <a:solidFill>
                <a:srgbClr val="94C11F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45E76453-2ED9-8877-874A-61BE26EC6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0333" y="1690997"/>
            <a:ext cx="3090167" cy="322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2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BD1B9F4-5A8B-2076-5CD4-6F4C93985894}"/>
              </a:ext>
            </a:extLst>
          </p:cNvPr>
          <p:cNvSpPr txBox="1">
            <a:spLocks/>
          </p:cNvSpPr>
          <p:nvPr/>
        </p:nvSpPr>
        <p:spPr>
          <a:xfrm>
            <a:off x="789446" y="2575292"/>
            <a:ext cx="4387637" cy="27693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Clr>
                <a:srgbClr val="EF811B"/>
              </a:buClr>
            </a:pPr>
            <a:endParaRPr lang="en-US" sz="2400" dirty="0">
              <a:cs typeface="Century Gothic" charset="0"/>
            </a:endParaRPr>
          </a:p>
          <a:p>
            <a:pPr>
              <a:spcAft>
                <a:spcPts val="0"/>
              </a:spcAft>
              <a:buClr>
                <a:srgbClr val="EF811B"/>
              </a:buClr>
            </a:pPr>
            <a:r>
              <a:rPr lang="en-US" sz="2400" dirty="0">
                <a:cs typeface="Century Gothic" charset="0"/>
              </a:rPr>
              <a:t>A feeling of not being sure what will happen in the future.</a:t>
            </a:r>
            <a:endParaRPr lang="en-US" i="1" dirty="0">
              <a:cs typeface="Century Gothic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521804C5-EF94-3257-C0CD-70CC739E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Uncertainty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E70BAE-F518-E8D1-724B-2A9DD2A27C1F}"/>
              </a:ext>
            </a:extLst>
          </p:cNvPr>
          <p:cNvSpPr txBox="1"/>
          <p:nvPr/>
        </p:nvSpPr>
        <p:spPr>
          <a:xfrm>
            <a:off x="617952" y="6053053"/>
            <a:ext cx="48370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  <a:buFont typeface="Arial" panose="020B0502020202020204" pitchFamily="34" charset="0"/>
              <a:buNone/>
            </a:pPr>
            <a:r>
              <a:rPr lang="en-US" sz="1200" dirty="0">
                <a:solidFill>
                  <a:srgbClr val="94C11F"/>
                </a:solidFill>
                <a:latin typeface="Roboto Slab" pitchFamily="2" charset="0"/>
                <a:ea typeface="Roboto Slab" pitchFamily="2" charset="0"/>
              </a:rPr>
              <a:t>Cambridge Dictionary  </a:t>
            </a:r>
            <a:r>
              <a:rPr lang="en-US" sz="1200" dirty="0">
                <a:solidFill>
                  <a:srgbClr val="94C11F"/>
                </a:solidFill>
                <a:latin typeface="Roboto Slab" pitchFamily="2" charset="0"/>
                <a:ea typeface="Roboto Slab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https://dictionary.cambridge.org</a:t>
            </a:r>
            <a:endParaRPr lang="en-US" sz="1200" dirty="0">
              <a:solidFill>
                <a:srgbClr val="94C11F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EA0B40F-1D85-20D2-A29C-172A7592EF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3467" y="2094372"/>
            <a:ext cx="2370382" cy="292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harlie Wall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0932b2-0880-40b8-874b-867a586df499">
      <Terms xmlns="http://schemas.microsoft.com/office/infopath/2007/PartnerControls"/>
    </lcf76f155ced4ddcb4097134ff3c332f>
    <TaxCatchAll xmlns="c24be428-2353-415a-b5b1-dcb6d2e6748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D4C8A8D54A742ABE019456BD19D6A" ma:contentTypeVersion="15" ma:contentTypeDescription="Create a new document." ma:contentTypeScope="" ma:versionID="fab134bcc617c93afa3bbe528fbf34d2">
  <xsd:schema xmlns:xsd="http://www.w3.org/2001/XMLSchema" xmlns:xs="http://www.w3.org/2001/XMLSchema" xmlns:p="http://schemas.microsoft.com/office/2006/metadata/properties" xmlns:ns2="bb0932b2-0880-40b8-874b-867a586df499" xmlns:ns3="c24be428-2353-415a-b5b1-dcb6d2e6748f" targetNamespace="http://schemas.microsoft.com/office/2006/metadata/properties" ma:root="true" ma:fieldsID="73ce050557d2daa092af003765be5e60" ns2:_="" ns3:_="">
    <xsd:import namespace="bb0932b2-0880-40b8-874b-867a586df499"/>
    <xsd:import namespace="c24be428-2353-415a-b5b1-dcb6d2e674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0932b2-0880-40b8-874b-867a586df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d28ccc9-dd63-40c3-aca5-f8d4411b7b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be428-2353-415a-b5b1-dcb6d2e674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249c597-53a3-4fad-88b3-a0c25bd2dcae}" ma:internalName="TaxCatchAll" ma:showField="CatchAllData" ma:web="c24be428-2353-415a-b5b1-dcb6d2e674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1235FD-532F-4515-A483-27584A454F74}">
  <ds:schemaRefs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c24be428-2353-415a-b5b1-dcb6d2e6748f"/>
    <ds:schemaRef ds:uri="bb0932b2-0880-40b8-874b-867a586df49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60648CE-A9E6-4D06-812C-D12CE037C5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0932b2-0880-40b8-874b-867a586df499"/>
    <ds:schemaRef ds:uri="c24be428-2353-415a-b5b1-dcb6d2e674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8BCA2B-FB4B-441C-8D1E-BEAF57C548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12563</TotalTime>
  <Words>771</Words>
  <Application>Microsoft Office PowerPoint</Application>
  <PresentationFormat>On-screen Show (4:3)</PresentationFormat>
  <Paragraphs>117</Paragraphs>
  <Slides>23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Brown</vt:lpstr>
      <vt:lpstr>BROWN-LIGHT</vt:lpstr>
      <vt:lpstr>Brown-RegularItalic</vt:lpstr>
      <vt:lpstr>Calibri</vt:lpstr>
      <vt:lpstr>Roboto Slab</vt:lpstr>
      <vt:lpstr>Roboto Slab Light</vt:lpstr>
      <vt:lpstr>-webkit-standard</vt:lpstr>
      <vt:lpstr>Charlie Waller Theme</vt:lpstr>
      <vt:lpstr>PowerPoint Presentation</vt:lpstr>
      <vt:lpstr>Working together…</vt:lpstr>
      <vt:lpstr>PowerPoint Presentation</vt:lpstr>
      <vt:lpstr>PowerPoint Presentation</vt:lpstr>
      <vt:lpstr>Learning outcomes</vt:lpstr>
      <vt:lpstr>What do you think is going on in these situations?</vt:lpstr>
      <vt:lpstr>PowerPoint Presentation</vt:lpstr>
      <vt:lpstr>Uncertainty</vt:lpstr>
      <vt:lpstr>Uncertainty</vt:lpstr>
      <vt:lpstr>PowerPoint Presentation</vt:lpstr>
      <vt:lpstr>PowerPoint Presentation</vt:lpstr>
      <vt:lpstr>PowerPoint Presentation</vt:lpstr>
      <vt:lpstr>PowerPoint Presentation</vt:lpstr>
      <vt:lpstr>Exploring what can help</vt:lpstr>
      <vt:lpstr>Activity</vt:lpstr>
      <vt:lpstr>How do these link to the discussions we’ve had today?</vt:lpstr>
      <vt:lpstr>Seeking help</vt:lpstr>
      <vt:lpstr>PowerPoint Presentation</vt:lpstr>
      <vt:lpstr>PowerPoint Presentation</vt:lpstr>
      <vt:lpstr>Speak out</vt:lpstr>
      <vt:lpstr>Supporting a friend</vt:lpstr>
      <vt:lpstr>Can I?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Worrall</dc:creator>
  <cp:lastModifiedBy>Amy Martin</cp:lastModifiedBy>
  <cp:revision>89</cp:revision>
  <dcterms:created xsi:type="dcterms:W3CDTF">2020-08-14T13:32:42Z</dcterms:created>
  <dcterms:modified xsi:type="dcterms:W3CDTF">2023-05-15T14:34:31Z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0x010100684D4C8A8D54A742ABE019456BD19D6A</vt:lpwstr>
  </property>
  <property fmtid="{D5CDD505-2E9C-101B-9397-08002B2CF9AE}" pid="3" name="MediaServiceImageTags">
    <vt:lpwstr/>
  </property>
</Properties>
</file>