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4"/>
  </p:sldMasterIdLst>
  <p:notesMasterIdLst>
    <p:notesMasterId r:id="rId32"/>
  </p:notesMasterIdLst>
  <p:sldIdLst>
    <p:sldId id="263" r:id="rId5"/>
    <p:sldId id="1676" r:id="rId6"/>
    <p:sldId id="4497" r:id="rId7"/>
    <p:sldId id="4418" r:id="rId8"/>
    <p:sldId id="4493" r:id="rId9"/>
    <p:sldId id="4424" r:id="rId10"/>
    <p:sldId id="4477" r:id="rId11"/>
    <p:sldId id="4478" r:id="rId12"/>
    <p:sldId id="4479" r:id="rId13"/>
    <p:sldId id="4466" r:id="rId14"/>
    <p:sldId id="4480" r:id="rId15"/>
    <p:sldId id="4481" r:id="rId16"/>
    <p:sldId id="4482" r:id="rId17"/>
    <p:sldId id="4483" r:id="rId18"/>
    <p:sldId id="4484" r:id="rId19"/>
    <p:sldId id="4485" r:id="rId20"/>
    <p:sldId id="4486" r:id="rId21"/>
    <p:sldId id="4487" r:id="rId22"/>
    <p:sldId id="4488" r:id="rId23"/>
    <p:sldId id="4489" r:id="rId24"/>
    <p:sldId id="4494" r:id="rId25"/>
    <p:sldId id="4490" r:id="rId26"/>
    <p:sldId id="4495" r:id="rId27"/>
    <p:sldId id="4491" r:id="rId28"/>
    <p:sldId id="4492" r:id="rId29"/>
    <p:sldId id="4496" r:id="rId30"/>
    <p:sldId id="4460"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2857"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86C146-E773-0321-AAA9-6BA8F8D24540}" name="Alice Palmer" initials="AP" userId="S::alice.palmer@charliewaller.org::88bf8b12-baeb-47a7-b11d-56665470e9d1" providerId="AD"/>
  <p188:author id="{E8EFBE7F-D13F-3AEA-BAD4-F6229168479A}" name="Gemma Fieldsend" initials="GF" userId="S::gemma.fieldsend@charliewaller.org::043243c8-70e3-45eb-8c25-0121049914d5" providerId="AD"/>
  <p188:author id="{9796DBC9-679B-D37B-014C-1B081BB135C6}" name="Gemma Darby" initials="GD" userId="bb2e85c27c9b490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79A3DC"/>
    <a:srgbClr val="769D91"/>
    <a:srgbClr val="94C11F"/>
    <a:srgbClr val="EF811B"/>
    <a:srgbClr val="005E84"/>
    <a:srgbClr val="C29FD8"/>
    <a:srgbClr val="F44B7E"/>
    <a:srgbClr val="0081C3"/>
    <a:srgbClr val="87E5FF"/>
    <a:srgbClr val="69B0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92ADCB-F787-47CB-BDA5-F23E8A1D2A05}" v="20" dt="2023-05-10T14:58:19.5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954" autoAdjust="0"/>
    <p:restoredTop sz="94629"/>
  </p:normalViewPr>
  <p:slideViewPr>
    <p:cSldViewPr snapToGrid="0">
      <p:cViewPr varScale="1">
        <p:scale>
          <a:sx n="104" d="100"/>
          <a:sy n="104" d="100"/>
        </p:scale>
        <p:origin x="1344" y="72"/>
      </p:cViewPr>
      <p:guideLst>
        <p:guide orient="horz" pos="2183"/>
        <p:guide pos="285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Martin" userId="696df28b-a01f-4941-848a-b087e6819034" providerId="ADAL" clId="{7192ADCB-F787-47CB-BDA5-F23E8A1D2A05}"/>
    <pc:docChg chg="undo custSel mod modSld">
      <pc:chgData name="Amy Martin" userId="696df28b-a01f-4941-848a-b087e6819034" providerId="ADAL" clId="{7192ADCB-F787-47CB-BDA5-F23E8A1D2A05}" dt="2023-05-10T14:58:57.351" v="145"/>
      <pc:docMkLst>
        <pc:docMk/>
      </pc:docMkLst>
      <pc:sldChg chg="modSp mod">
        <pc:chgData name="Amy Martin" userId="696df28b-a01f-4941-848a-b087e6819034" providerId="ADAL" clId="{7192ADCB-F787-47CB-BDA5-F23E8A1D2A05}" dt="2023-03-08T13:49:44.817" v="96" actId="1035"/>
        <pc:sldMkLst>
          <pc:docMk/>
          <pc:sldMk cId="1360521680" sldId="263"/>
        </pc:sldMkLst>
        <pc:spChg chg="mod">
          <ac:chgData name="Amy Martin" userId="696df28b-a01f-4941-848a-b087e6819034" providerId="ADAL" clId="{7192ADCB-F787-47CB-BDA5-F23E8A1D2A05}" dt="2023-03-08T13:49:44.817" v="96" actId="1035"/>
          <ac:spMkLst>
            <pc:docMk/>
            <pc:sldMk cId="1360521680" sldId="263"/>
            <ac:spMk id="4" creationId="{4887EDA8-9007-4E96-A524-99B20FC57641}"/>
          </ac:spMkLst>
        </pc:spChg>
      </pc:sldChg>
      <pc:sldChg chg="delCm">
        <pc:chgData name="Amy Martin" userId="696df28b-a01f-4941-848a-b087e6819034" providerId="ADAL" clId="{7192ADCB-F787-47CB-BDA5-F23E8A1D2A05}" dt="2023-03-09T22:03:34.925" v="143"/>
        <pc:sldMkLst>
          <pc:docMk/>
          <pc:sldMk cId="821721555" sldId="4460"/>
        </pc:sldMkLst>
      </pc:sldChg>
      <pc:sldChg chg="addSp delSp mod delCm">
        <pc:chgData name="Amy Martin" userId="696df28b-a01f-4941-848a-b087e6819034" providerId="ADAL" clId="{7192ADCB-F787-47CB-BDA5-F23E8A1D2A05}" dt="2023-03-09T22:03:56.958" v="144"/>
        <pc:sldMkLst>
          <pc:docMk/>
          <pc:sldMk cId="904636408" sldId="4477"/>
        </pc:sldMkLst>
        <pc:picChg chg="add">
          <ac:chgData name="Amy Martin" userId="696df28b-a01f-4941-848a-b087e6819034" providerId="ADAL" clId="{7192ADCB-F787-47CB-BDA5-F23E8A1D2A05}" dt="2023-03-08T10:14:49.073" v="87" actId="22"/>
          <ac:picMkLst>
            <pc:docMk/>
            <pc:sldMk cId="904636408" sldId="4477"/>
            <ac:picMk id="3" creationId="{5C5C3783-9D60-4E3F-4429-FD76E77F984D}"/>
          </ac:picMkLst>
        </pc:picChg>
        <pc:picChg chg="del">
          <ac:chgData name="Amy Martin" userId="696df28b-a01f-4941-848a-b087e6819034" providerId="ADAL" clId="{7192ADCB-F787-47CB-BDA5-F23E8A1D2A05}" dt="2023-03-08T10:14:48.720" v="86" actId="478"/>
          <ac:picMkLst>
            <pc:docMk/>
            <pc:sldMk cId="904636408" sldId="4477"/>
            <ac:picMk id="8" creationId="{7EC5601A-189C-C747-8838-2A32EABD9E5D}"/>
          </ac:picMkLst>
        </pc:picChg>
      </pc:sldChg>
      <pc:sldChg chg="addSp modSp mod delCm">
        <pc:chgData name="Amy Martin" userId="696df28b-a01f-4941-848a-b087e6819034" providerId="ADAL" clId="{7192ADCB-F787-47CB-BDA5-F23E8A1D2A05}" dt="2023-03-09T22:03:01.043" v="140"/>
        <pc:sldMkLst>
          <pc:docMk/>
          <pc:sldMk cId="1096115963" sldId="4478"/>
        </pc:sldMkLst>
        <pc:spChg chg="add mod">
          <ac:chgData name="Amy Martin" userId="696df28b-a01f-4941-848a-b087e6819034" providerId="ADAL" clId="{7192ADCB-F787-47CB-BDA5-F23E8A1D2A05}" dt="2023-02-20T10:54:39.960" v="13" actId="2085"/>
          <ac:spMkLst>
            <pc:docMk/>
            <pc:sldMk cId="1096115963" sldId="4478"/>
            <ac:spMk id="6" creationId="{DEA0298D-2CC1-A2C8-A5FE-716B04FB9D75}"/>
          </ac:spMkLst>
        </pc:spChg>
        <pc:picChg chg="add mod ord">
          <ac:chgData name="Amy Martin" userId="696df28b-a01f-4941-848a-b087e6819034" providerId="ADAL" clId="{7192ADCB-F787-47CB-BDA5-F23E8A1D2A05}" dt="2023-02-20T10:54:43.899" v="14" actId="166"/>
          <ac:picMkLst>
            <pc:docMk/>
            <pc:sldMk cId="1096115963" sldId="4478"/>
            <ac:picMk id="5" creationId="{4CC502F6-1FB8-C2F5-ACB7-47FBE8D06559}"/>
          </ac:picMkLst>
        </pc:picChg>
      </pc:sldChg>
      <pc:sldChg chg="addSp delSp modSp mod delAnim modAnim delCm">
        <pc:chgData name="Amy Martin" userId="696df28b-a01f-4941-848a-b087e6819034" providerId="ADAL" clId="{7192ADCB-F787-47CB-BDA5-F23E8A1D2A05}" dt="2023-03-08T13:56:26.272" v="118" actId="14100"/>
        <pc:sldMkLst>
          <pc:docMk/>
          <pc:sldMk cId="3120576128" sldId="4479"/>
        </pc:sldMkLst>
        <pc:picChg chg="add del mod ord">
          <ac:chgData name="Amy Martin" userId="696df28b-a01f-4941-848a-b087e6819034" providerId="ADAL" clId="{7192ADCB-F787-47CB-BDA5-F23E8A1D2A05}" dt="2023-03-08T13:55:49.762" v="111" actId="478"/>
          <ac:picMkLst>
            <pc:docMk/>
            <pc:sldMk cId="3120576128" sldId="4479"/>
            <ac:picMk id="2" creationId="{7977AD31-B8FA-5D2F-A0EE-C19470E78443}"/>
          </ac:picMkLst>
        </pc:picChg>
        <pc:picChg chg="add del mod ord">
          <ac:chgData name="Amy Martin" userId="696df28b-a01f-4941-848a-b087e6819034" providerId="ADAL" clId="{7192ADCB-F787-47CB-BDA5-F23E8A1D2A05}" dt="2023-03-08T13:56:26.272" v="118" actId="14100"/>
          <ac:picMkLst>
            <pc:docMk/>
            <pc:sldMk cId="3120576128" sldId="4479"/>
            <ac:picMk id="3" creationId="{A204D01F-D5DD-2907-44D5-11251CDA1EF2}"/>
          </ac:picMkLst>
        </pc:picChg>
        <pc:picChg chg="add mod">
          <ac:chgData name="Amy Martin" userId="696df28b-a01f-4941-848a-b087e6819034" providerId="ADAL" clId="{7192ADCB-F787-47CB-BDA5-F23E8A1D2A05}" dt="2023-03-08T13:56:11.049" v="114" actId="14100"/>
          <ac:picMkLst>
            <pc:docMk/>
            <pc:sldMk cId="3120576128" sldId="4479"/>
            <ac:picMk id="4" creationId="{663EC9D5-4541-A929-5235-80D1A5778A19}"/>
          </ac:picMkLst>
        </pc:picChg>
        <pc:picChg chg="del">
          <ac:chgData name="Amy Martin" userId="696df28b-a01f-4941-848a-b087e6819034" providerId="ADAL" clId="{7192ADCB-F787-47CB-BDA5-F23E8A1D2A05}" dt="2023-02-20T10:59:44.046" v="15" actId="478"/>
          <ac:picMkLst>
            <pc:docMk/>
            <pc:sldMk cId="3120576128" sldId="4479"/>
            <ac:picMk id="4" creationId="{B4D1486E-82A4-0A45-8C9E-BBC056ECA0B0}"/>
          </ac:picMkLst>
        </pc:picChg>
      </pc:sldChg>
      <pc:sldChg chg="addSp delSp modSp mod delAnim modAnim">
        <pc:chgData name="Amy Martin" userId="696df28b-a01f-4941-848a-b087e6819034" providerId="ADAL" clId="{7192ADCB-F787-47CB-BDA5-F23E8A1D2A05}" dt="2023-03-08T13:58:17.010" v="127" actId="1076"/>
        <pc:sldMkLst>
          <pc:docMk/>
          <pc:sldMk cId="3028427506" sldId="4480"/>
        </pc:sldMkLst>
        <pc:picChg chg="add del mod ord">
          <ac:chgData name="Amy Martin" userId="696df28b-a01f-4941-848a-b087e6819034" providerId="ADAL" clId="{7192ADCB-F787-47CB-BDA5-F23E8A1D2A05}" dt="2023-03-08T13:57:45.941" v="120" actId="478"/>
          <ac:picMkLst>
            <pc:docMk/>
            <pc:sldMk cId="3028427506" sldId="4480"/>
            <ac:picMk id="2" creationId="{C10972A9-71FD-2B47-21DF-A3692814B3D0}"/>
          </ac:picMkLst>
        </pc:picChg>
        <pc:picChg chg="add mod ord">
          <ac:chgData name="Amy Martin" userId="696df28b-a01f-4941-848a-b087e6819034" providerId="ADAL" clId="{7192ADCB-F787-47CB-BDA5-F23E8A1D2A05}" dt="2023-03-08T13:58:17.010" v="127" actId="1076"/>
          <ac:picMkLst>
            <pc:docMk/>
            <pc:sldMk cId="3028427506" sldId="4480"/>
            <ac:picMk id="3" creationId="{0ED4A96C-0802-B4DD-8376-A4C7F437F009}"/>
          </ac:picMkLst>
        </pc:picChg>
        <pc:picChg chg="add mod">
          <ac:chgData name="Amy Martin" userId="696df28b-a01f-4941-848a-b087e6819034" providerId="ADAL" clId="{7192ADCB-F787-47CB-BDA5-F23E8A1D2A05}" dt="2023-03-08T13:58:09.368" v="124" actId="1076"/>
          <ac:picMkLst>
            <pc:docMk/>
            <pc:sldMk cId="3028427506" sldId="4480"/>
            <ac:picMk id="4" creationId="{90B08D43-0D80-AD5F-10EA-FA7F7236D7D1}"/>
          </ac:picMkLst>
        </pc:picChg>
        <pc:picChg chg="del">
          <ac:chgData name="Amy Martin" userId="696df28b-a01f-4941-848a-b087e6819034" providerId="ADAL" clId="{7192ADCB-F787-47CB-BDA5-F23E8A1D2A05}" dt="2023-02-20T11:00:05.754" v="21" actId="478"/>
          <ac:picMkLst>
            <pc:docMk/>
            <pc:sldMk cId="3028427506" sldId="4480"/>
            <ac:picMk id="6" creationId="{6EE79E3B-0224-524F-9F7F-E07CA8F66CA6}"/>
          </ac:picMkLst>
        </pc:picChg>
      </pc:sldChg>
      <pc:sldChg chg="addSp delSp modSp mod">
        <pc:chgData name="Amy Martin" userId="696df28b-a01f-4941-848a-b087e6819034" providerId="ADAL" clId="{7192ADCB-F787-47CB-BDA5-F23E8A1D2A05}" dt="2023-02-20T11:11:20.694" v="50" actId="1036"/>
        <pc:sldMkLst>
          <pc:docMk/>
          <pc:sldMk cId="307009941" sldId="4481"/>
        </pc:sldMkLst>
        <pc:picChg chg="add mod">
          <ac:chgData name="Amy Martin" userId="696df28b-a01f-4941-848a-b087e6819034" providerId="ADAL" clId="{7192ADCB-F787-47CB-BDA5-F23E8A1D2A05}" dt="2023-02-20T11:11:20.694" v="50" actId="1036"/>
          <ac:picMkLst>
            <pc:docMk/>
            <pc:sldMk cId="307009941" sldId="4481"/>
            <ac:picMk id="4" creationId="{191FC847-CF89-6017-B526-55426A0B370B}"/>
          </ac:picMkLst>
        </pc:picChg>
        <pc:picChg chg="del">
          <ac:chgData name="Amy Martin" userId="696df28b-a01f-4941-848a-b087e6819034" providerId="ADAL" clId="{7192ADCB-F787-47CB-BDA5-F23E8A1D2A05}" dt="2023-02-20T11:11:13.713" v="43" actId="478"/>
          <ac:picMkLst>
            <pc:docMk/>
            <pc:sldMk cId="307009941" sldId="4481"/>
            <ac:picMk id="5" creationId="{FA83D8B0-8DDF-F517-93B4-330ADA0BB545}"/>
          </ac:picMkLst>
        </pc:picChg>
      </pc:sldChg>
      <pc:sldChg chg="addSp modSp mod delCm">
        <pc:chgData name="Amy Martin" userId="696df28b-a01f-4941-848a-b087e6819034" providerId="ADAL" clId="{7192ADCB-F787-47CB-BDA5-F23E8A1D2A05}" dt="2023-03-08T14:09:08.295" v="128"/>
        <pc:sldMkLst>
          <pc:docMk/>
          <pc:sldMk cId="1561824756" sldId="4482"/>
        </pc:sldMkLst>
        <pc:picChg chg="add mod">
          <ac:chgData name="Amy Martin" userId="696df28b-a01f-4941-848a-b087e6819034" providerId="ADAL" clId="{7192ADCB-F787-47CB-BDA5-F23E8A1D2A05}" dt="2023-02-20T11:09:14.205" v="39" actId="1076"/>
          <ac:picMkLst>
            <pc:docMk/>
            <pc:sldMk cId="1561824756" sldId="4482"/>
            <ac:picMk id="5" creationId="{70A2C0D8-7512-A4FC-B212-A65797810280}"/>
          </ac:picMkLst>
        </pc:picChg>
      </pc:sldChg>
      <pc:sldChg chg="addSp delSp modSp mod delAnim modAnim">
        <pc:chgData name="Amy Martin" userId="696df28b-a01f-4941-848a-b087e6819034" providerId="ADAL" clId="{7192ADCB-F787-47CB-BDA5-F23E8A1D2A05}" dt="2023-03-08T14:10:46.478" v="136" actId="1076"/>
        <pc:sldMkLst>
          <pc:docMk/>
          <pc:sldMk cId="854495016" sldId="4483"/>
        </pc:sldMkLst>
        <pc:picChg chg="add del mod ord">
          <ac:chgData name="Amy Martin" userId="696df28b-a01f-4941-848a-b087e6819034" providerId="ADAL" clId="{7192ADCB-F787-47CB-BDA5-F23E8A1D2A05}" dt="2023-03-08T14:10:17.872" v="130" actId="478"/>
          <ac:picMkLst>
            <pc:docMk/>
            <pc:sldMk cId="854495016" sldId="4483"/>
            <ac:picMk id="2" creationId="{7AF239AE-06E6-5DC9-096D-83008818F35D}"/>
          </ac:picMkLst>
        </pc:picChg>
        <pc:picChg chg="add mod">
          <ac:chgData name="Amy Martin" userId="696df28b-a01f-4941-848a-b087e6819034" providerId="ADAL" clId="{7192ADCB-F787-47CB-BDA5-F23E8A1D2A05}" dt="2023-03-08T14:10:46.478" v="136" actId="1076"/>
          <ac:picMkLst>
            <pc:docMk/>
            <pc:sldMk cId="854495016" sldId="4483"/>
            <ac:picMk id="3" creationId="{D31D3F1D-0C88-FB27-99CD-43C3A162A10C}"/>
          </ac:picMkLst>
        </pc:picChg>
        <pc:picChg chg="add mod ord">
          <ac:chgData name="Amy Martin" userId="696df28b-a01f-4941-848a-b087e6819034" providerId="ADAL" clId="{7192ADCB-F787-47CB-BDA5-F23E8A1D2A05}" dt="2023-03-08T14:10:44.345" v="135" actId="167"/>
          <ac:picMkLst>
            <pc:docMk/>
            <pc:sldMk cId="854495016" sldId="4483"/>
            <ac:picMk id="6" creationId="{29B0B08F-2747-F788-4F90-927613678C38}"/>
          </ac:picMkLst>
        </pc:picChg>
        <pc:picChg chg="del">
          <ac:chgData name="Amy Martin" userId="696df28b-a01f-4941-848a-b087e6819034" providerId="ADAL" clId="{7192ADCB-F787-47CB-BDA5-F23E8A1D2A05}" dt="2023-02-20T11:00:18.717" v="25" actId="478"/>
          <ac:picMkLst>
            <pc:docMk/>
            <pc:sldMk cId="854495016" sldId="4483"/>
            <ac:picMk id="7" creationId="{B28B14A9-A97B-6A41-9F9B-B8E6FC734811}"/>
          </ac:picMkLst>
        </pc:picChg>
      </pc:sldChg>
      <pc:sldChg chg="modAnim">
        <pc:chgData name="Amy Martin" userId="696df28b-a01f-4941-848a-b087e6819034" providerId="ADAL" clId="{7192ADCB-F787-47CB-BDA5-F23E8A1D2A05}" dt="2023-03-08T14:11:22.304" v="137"/>
        <pc:sldMkLst>
          <pc:docMk/>
          <pc:sldMk cId="1081484964" sldId="4487"/>
        </pc:sldMkLst>
      </pc:sldChg>
      <pc:sldChg chg="addSp modSp mod delCm">
        <pc:chgData name="Amy Martin" userId="696df28b-a01f-4941-848a-b087e6819034" providerId="ADAL" clId="{7192ADCB-F787-47CB-BDA5-F23E8A1D2A05}" dt="2023-03-09T22:03:18.175" v="141"/>
        <pc:sldMkLst>
          <pc:docMk/>
          <pc:sldMk cId="2582700811" sldId="4488"/>
        </pc:sldMkLst>
        <pc:picChg chg="add mod">
          <ac:chgData name="Amy Martin" userId="696df28b-a01f-4941-848a-b087e6819034" providerId="ADAL" clId="{7192ADCB-F787-47CB-BDA5-F23E8A1D2A05}" dt="2023-02-20T11:14:49.503" v="59" actId="1076"/>
          <ac:picMkLst>
            <pc:docMk/>
            <pc:sldMk cId="2582700811" sldId="4488"/>
            <ac:picMk id="2" creationId="{5CD45FA0-47ED-19D8-E6BD-56122A12F078}"/>
          </ac:picMkLst>
        </pc:picChg>
      </pc:sldChg>
      <pc:sldChg chg="modAnim">
        <pc:chgData name="Amy Martin" userId="696df28b-a01f-4941-848a-b087e6819034" providerId="ADAL" clId="{7192ADCB-F787-47CB-BDA5-F23E8A1D2A05}" dt="2023-03-08T14:11:28.179" v="138"/>
        <pc:sldMkLst>
          <pc:docMk/>
          <pc:sldMk cId="891146012" sldId="4489"/>
        </pc:sldMkLst>
      </pc:sldChg>
      <pc:sldChg chg="modAnim">
        <pc:chgData name="Amy Martin" userId="696df28b-a01f-4941-848a-b087e6819034" providerId="ADAL" clId="{7192ADCB-F787-47CB-BDA5-F23E8A1D2A05}" dt="2023-03-08T14:11:59.463" v="139"/>
        <pc:sldMkLst>
          <pc:docMk/>
          <pc:sldMk cId="1359711360" sldId="4491"/>
        </pc:sldMkLst>
      </pc:sldChg>
      <pc:sldChg chg="addSp delSp modSp mod delCm">
        <pc:chgData name="Amy Martin" userId="696df28b-a01f-4941-848a-b087e6819034" providerId="ADAL" clId="{7192ADCB-F787-47CB-BDA5-F23E8A1D2A05}" dt="2023-03-09T22:03:27.974" v="142"/>
        <pc:sldMkLst>
          <pc:docMk/>
          <pc:sldMk cId="1293976229" sldId="4492"/>
        </pc:sldMkLst>
        <pc:picChg chg="add mod">
          <ac:chgData name="Amy Martin" userId="696df28b-a01f-4941-848a-b087e6819034" providerId="ADAL" clId="{7192ADCB-F787-47CB-BDA5-F23E8A1D2A05}" dt="2023-03-08T10:14:27.691" v="85" actId="14100"/>
          <ac:picMkLst>
            <pc:docMk/>
            <pc:sldMk cId="1293976229" sldId="4492"/>
            <ac:picMk id="3" creationId="{4DACCF4E-67F5-EFC1-A478-6516CECAAA54}"/>
          </ac:picMkLst>
        </pc:picChg>
        <pc:picChg chg="del">
          <ac:chgData name="Amy Martin" userId="696df28b-a01f-4941-848a-b087e6819034" providerId="ADAL" clId="{7192ADCB-F787-47CB-BDA5-F23E8A1D2A05}" dt="2023-03-08T10:14:16.142" v="80" actId="478"/>
          <ac:picMkLst>
            <pc:docMk/>
            <pc:sldMk cId="1293976229" sldId="4492"/>
            <ac:picMk id="6" creationId="{119C75C3-3946-F142-A454-B70294763BEF}"/>
          </ac:picMkLst>
        </pc:picChg>
      </pc:sldChg>
      <pc:sldChg chg="modAnim">
        <pc:chgData name="Amy Martin" userId="696df28b-a01f-4941-848a-b087e6819034" providerId="ADAL" clId="{7192ADCB-F787-47CB-BDA5-F23E8A1D2A05}" dt="2023-03-08T13:50:06.006" v="97"/>
        <pc:sldMkLst>
          <pc:docMk/>
          <pc:sldMk cId="2861424877" sldId="4493"/>
        </pc:sldMkLst>
      </pc:sldChg>
      <pc:sldChg chg="modSp mod modClrScheme chgLayout">
        <pc:chgData name="Amy Martin" userId="696df28b-a01f-4941-848a-b087e6819034" providerId="ADAL" clId="{7192ADCB-F787-47CB-BDA5-F23E8A1D2A05}" dt="2023-02-20T11:13:12.161" v="57" actId="207"/>
        <pc:sldMkLst>
          <pc:docMk/>
          <pc:sldMk cId="2662159409" sldId="4494"/>
        </pc:sldMkLst>
        <pc:spChg chg="mod ord">
          <ac:chgData name="Amy Martin" userId="696df28b-a01f-4941-848a-b087e6819034" providerId="ADAL" clId="{7192ADCB-F787-47CB-BDA5-F23E8A1D2A05}" dt="2023-02-20T11:12:56.989" v="54" actId="700"/>
          <ac:spMkLst>
            <pc:docMk/>
            <pc:sldMk cId="2662159409" sldId="4494"/>
            <ac:spMk id="6" creationId="{33B8433C-9775-6142-983F-DB2593950E8F}"/>
          </ac:spMkLst>
        </pc:spChg>
        <pc:spChg chg="mod ord">
          <ac:chgData name="Amy Martin" userId="696df28b-a01f-4941-848a-b087e6819034" providerId="ADAL" clId="{7192ADCB-F787-47CB-BDA5-F23E8A1D2A05}" dt="2023-02-20T11:12:56.989" v="54" actId="700"/>
          <ac:spMkLst>
            <pc:docMk/>
            <pc:sldMk cId="2662159409" sldId="4494"/>
            <ac:spMk id="7" creationId="{0752303B-1AE4-A34B-A108-FEFAB1294F96}"/>
          </ac:spMkLst>
        </pc:spChg>
        <pc:picChg chg="mod">
          <ac:chgData name="Amy Martin" userId="696df28b-a01f-4941-848a-b087e6819034" providerId="ADAL" clId="{7192ADCB-F787-47CB-BDA5-F23E8A1D2A05}" dt="2023-02-20T11:13:12.161" v="57" actId="207"/>
          <ac:picMkLst>
            <pc:docMk/>
            <pc:sldMk cId="2662159409" sldId="4494"/>
            <ac:picMk id="23" creationId="{BAE1F866-C210-C59C-F9FC-E037F353F3E2}"/>
          </ac:picMkLst>
        </pc:picChg>
      </pc:sldChg>
    </pc:docChg>
  </pc:docChgLst>
  <pc:docChgLst>
    <pc:chgData name="Alice Palmer" userId="S::alice.palmer@charliewaller.org::88bf8b12-baeb-47a7-b11d-56665470e9d1" providerId="AD" clId="Web-{F9514729-8A14-E589-F32F-C061BC93E31D}"/>
    <pc:docChg chg="modSld">
      <pc:chgData name="Alice Palmer" userId="S::alice.palmer@charliewaller.org::88bf8b12-baeb-47a7-b11d-56665470e9d1" providerId="AD" clId="Web-{F9514729-8A14-E589-F32F-C061BC93E31D}" dt="2023-03-23T12:42:16.793" v="2" actId="20577"/>
      <pc:docMkLst>
        <pc:docMk/>
      </pc:docMkLst>
      <pc:sldChg chg="modSp">
        <pc:chgData name="Alice Palmer" userId="S::alice.palmer@charliewaller.org::88bf8b12-baeb-47a7-b11d-56665470e9d1" providerId="AD" clId="Web-{F9514729-8A14-E589-F32F-C061BC93E31D}" dt="2023-03-23T12:42:16.793" v="2" actId="20577"/>
        <pc:sldMkLst>
          <pc:docMk/>
          <pc:sldMk cId="2582700811" sldId="4488"/>
        </pc:sldMkLst>
        <pc:spChg chg="mod">
          <ac:chgData name="Alice Palmer" userId="S::alice.palmer@charliewaller.org::88bf8b12-baeb-47a7-b11d-56665470e9d1" providerId="AD" clId="Web-{F9514729-8A14-E589-F32F-C061BC93E31D}" dt="2023-03-23T12:42:16.793" v="2" actId="20577"/>
          <ac:spMkLst>
            <pc:docMk/>
            <pc:sldMk cId="2582700811" sldId="4488"/>
            <ac:spMk id="4" creationId="{CB9F4B3F-E618-EA4C-9B1F-7FFD2AE0842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FC7A3B-5F49-184E-BD36-866947A20926}" type="datetimeFigureOut">
              <a:rPr lang="en-US" smtClean="0"/>
              <a:t>5/10/2023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7CA5DC-5553-2447-9EEC-CB1D7E52EA0F}" type="slidenum">
              <a:rPr lang="en-US" smtClean="0"/>
              <a:t>‹#›</a:t>
            </a:fld>
            <a:endParaRPr lang="en-US"/>
          </a:p>
        </p:txBody>
      </p:sp>
    </p:spTree>
    <p:extLst>
      <p:ext uri="{BB962C8B-B14F-4D97-AF65-F5344CB8AC3E}">
        <p14:creationId xmlns:p14="http://schemas.microsoft.com/office/powerpoint/2010/main" val="4219809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1.00</a:t>
            </a:r>
          </a:p>
        </p:txBody>
      </p:sp>
      <p:sp>
        <p:nvSpPr>
          <p:cNvPr id="4" name="Slide Number Placeholder 3"/>
          <p:cNvSpPr>
            <a:spLocks noGrp="1"/>
          </p:cNvSpPr>
          <p:nvPr>
            <p:ph type="sldNum" sz="quarter" idx="10"/>
          </p:nvPr>
        </p:nvSpPr>
        <p:spPr/>
        <p:txBody>
          <a:bodyPr/>
          <a:lstStyle/>
          <a:p>
            <a:fld id="{87A04282-26E0-45A1-8E09-028CB16A080B}" type="slidenum">
              <a:rPr lang="en-GB" smtClean="0"/>
              <a:t>1</a:t>
            </a:fld>
            <a:endParaRPr lang="en-GB"/>
          </a:p>
        </p:txBody>
      </p:sp>
    </p:spTree>
    <p:extLst>
      <p:ext uri="{BB962C8B-B14F-4D97-AF65-F5344CB8AC3E}">
        <p14:creationId xmlns:p14="http://schemas.microsoft.com/office/powerpoint/2010/main" val="134605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These are the things that make it hard for some adults to offer support</a:t>
            </a:r>
          </a:p>
          <a:p>
            <a:r>
              <a:rPr lang="en-US" dirty="0">
                <a:cs typeface="Calibri"/>
              </a:rPr>
              <a:t>Reinforce any training staff have received around mental health in the last couple of years, and how this helps adults in school have supportive conversations. This could include non-teaching staff as well as teaching staff!</a:t>
            </a:r>
          </a:p>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15</a:t>
            </a:fld>
            <a:endParaRPr lang="en-US"/>
          </a:p>
        </p:txBody>
      </p:sp>
    </p:spTree>
    <p:extLst>
      <p:ext uri="{BB962C8B-B14F-4D97-AF65-F5344CB8AC3E}">
        <p14:creationId xmlns:p14="http://schemas.microsoft.com/office/powerpoint/2010/main" val="16693264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Distribute each of the 5 sheets evenly throughout the class, so each group has one sheet</a:t>
            </a:r>
          </a:p>
          <a:p>
            <a:r>
              <a:rPr lang="en-US" dirty="0">
                <a:cs typeface="Calibri"/>
              </a:rPr>
              <a:t>Ask them to write around that sheet, or on post it notes, what else they would add for that category</a:t>
            </a:r>
          </a:p>
          <a:p>
            <a:endParaRPr lang="en-US" dirty="0">
              <a:cs typeface="Calibri"/>
            </a:endParaRPr>
          </a:p>
          <a:p>
            <a:r>
              <a:rPr lang="en-US" dirty="0">
                <a:cs typeface="Calibri"/>
              </a:rPr>
              <a:t>When complete ask them to leave their sheets and additions on the table, then move around the room to look at what other groups have suggested for other categories</a:t>
            </a:r>
          </a:p>
          <a:p>
            <a:endParaRPr lang="en-US" dirty="0">
              <a:cs typeface="Calibri"/>
            </a:endParaRPr>
          </a:p>
          <a:p>
            <a:r>
              <a:rPr lang="en-US" dirty="0">
                <a:cs typeface="Calibri"/>
              </a:rPr>
              <a:t>This should give you a summary of what pupils have learnt during the session</a:t>
            </a:r>
          </a:p>
          <a:p>
            <a:endParaRPr lang="en-US" dirty="0">
              <a:cs typeface="Calibri"/>
            </a:endParaRPr>
          </a:p>
          <a:p>
            <a:r>
              <a:rPr lang="en-US" dirty="0">
                <a:cs typeface="Calibri"/>
              </a:rPr>
              <a:t>Then use </a:t>
            </a:r>
          </a:p>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16</a:t>
            </a:fld>
            <a:endParaRPr lang="en-US"/>
          </a:p>
        </p:txBody>
      </p:sp>
    </p:spTree>
    <p:extLst>
      <p:ext uri="{BB962C8B-B14F-4D97-AF65-F5344CB8AC3E}">
        <p14:creationId xmlns:p14="http://schemas.microsoft.com/office/powerpoint/2010/main" val="40957227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17</a:t>
            </a:fld>
            <a:endParaRPr lang="en-US"/>
          </a:p>
        </p:txBody>
      </p:sp>
    </p:spTree>
    <p:extLst>
      <p:ext uri="{BB962C8B-B14F-4D97-AF65-F5344CB8AC3E}">
        <p14:creationId xmlns:p14="http://schemas.microsoft.com/office/powerpoint/2010/main" val="39845196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18</a:t>
            </a:fld>
            <a:endParaRPr lang="en-US"/>
          </a:p>
        </p:txBody>
      </p:sp>
    </p:spTree>
    <p:extLst>
      <p:ext uri="{BB962C8B-B14F-4D97-AF65-F5344CB8AC3E}">
        <p14:creationId xmlns:p14="http://schemas.microsoft.com/office/powerpoint/2010/main" val="1268083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Highlight the importance of speaking out about a worry- the two sites are hyperlinked </a:t>
            </a:r>
          </a:p>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21</a:t>
            </a:fld>
            <a:endParaRPr lang="en-US"/>
          </a:p>
        </p:txBody>
      </p:sp>
    </p:spTree>
    <p:extLst>
      <p:ext uri="{BB962C8B-B14F-4D97-AF65-F5344CB8AC3E}">
        <p14:creationId xmlns:p14="http://schemas.microsoft.com/office/powerpoint/2010/main" val="3490158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bg1"/>
                </a:solidFill>
                <a:latin typeface="Roboto Slab" pitchFamily="2" charset="0"/>
              </a:rPr>
              <a:t>It would be helpful if the teacher could tell students the process that takes place in their school in the feedback section of this session. It would be useful for the teacher to have spoken to the school’s safeguarding lead to ensure they feel supported in this, understand the school’s safeguarding procedures and have read the teacher pack first. </a:t>
            </a:r>
          </a:p>
        </p:txBody>
      </p:sp>
      <p:sp>
        <p:nvSpPr>
          <p:cNvPr id="4" name="Slide Number Placeholder 3"/>
          <p:cNvSpPr>
            <a:spLocks noGrp="1"/>
          </p:cNvSpPr>
          <p:nvPr>
            <p:ph type="sldNum" sz="quarter" idx="5"/>
          </p:nvPr>
        </p:nvSpPr>
        <p:spPr/>
        <p:txBody>
          <a:bodyPr/>
          <a:lstStyle/>
          <a:p>
            <a:fld id="{A77CA5DC-5553-2447-9EEC-CB1D7E52EA0F}" type="slidenum">
              <a:rPr lang="en-US" smtClean="0"/>
              <a:t>24</a:t>
            </a:fld>
            <a:endParaRPr lang="en-US"/>
          </a:p>
        </p:txBody>
      </p:sp>
    </p:spTree>
    <p:extLst>
      <p:ext uri="{BB962C8B-B14F-4D97-AF65-F5344CB8AC3E}">
        <p14:creationId xmlns:p14="http://schemas.microsoft.com/office/powerpoint/2010/main" val="1159417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A04282-26E0-45A1-8E09-028CB16A080B}" type="slidenum">
              <a:rPr lang="en-GB" smtClean="0"/>
              <a:t>27</a:t>
            </a:fld>
            <a:endParaRPr lang="en-GB"/>
          </a:p>
        </p:txBody>
      </p:sp>
    </p:spTree>
    <p:extLst>
      <p:ext uri="{BB962C8B-B14F-4D97-AF65-F5344CB8AC3E}">
        <p14:creationId xmlns:p14="http://schemas.microsoft.com/office/powerpoint/2010/main" val="3347105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images are hyperlinked so you can explore the website/ show it to students:</a:t>
            </a:r>
          </a:p>
          <a:p>
            <a:endParaRPr lang="en-US" dirty="0"/>
          </a:p>
          <a:p>
            <a:r>
              <a:rPr lang="en-US" dirty="0"/>
              <a:t>https://emergingminds.org.uk/co-ray-young-people-evidence-informed-briefings/</a:t>
            </a:r>
          </a:p>
          <a:p>
            <a:r>
              <a:rPr lang="en-US" dirty="0"/>
              <a:t>https://charliewaller.org/resources/asking-for-help-young-person/ </a:t>
            </a:r>
          </a:p>
        </p:txBody>
      </p:sp>
      <p:sp>
        <p:nvSpPr>
          <p:cNvPr id="4" name="Slide Number Placeholder 3"/>
          <p:cNvSpPr>
            <a:spLocks noGrp="1"/>
          </p:cNvSpPr>
          <p:nvPr>
            <p:ph type="sldNum" sz="quarter" idx="5"/>
          </p:nvPr>
        </p:nvSpPr>
        <p:spPr/>
        <p:txBody>
          <a:bodyPr/>
          <a:lstStyle/>
          <a:p>
            <a:fld id="{A77CA5DC-5553-2447-9EEC-CB1D7E52EA0F}" type="slidenum">
              <a:rPr lang="en-US" smtClean="0"/>
              <a:t>3</a:t>
            </a:fld>
            <a:endParaRPr lang="en-US"/>
          </a:p>
        </p:txBody>
      </p:sp>
    </p:spTree>
    <p:extLst>
      <p:ext uri="{BB962C8B-B14F-4D97-AF65-F5344CB8AC3E}">
        <p14:creationId xmlns:p14="http://schemas.microsoft.com/office/powerpoint/2010/main" val="2689952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images are hyperlinked so you can explore the website/ show it to students:</a:t>
            </a:r>
          </a:p>
          <a:p>
            <a:endParaRPr lang="en-US" dirty="0"/>
          </a:p>
          <a:p>
            <a:r>
              <a:rPr lang="en-US" dirty="0"/>
              <a:t>https://</a:t>
            </a:r>
            <a:r>
              <a:rPr lang="en-US" dirty="0" err="1"/>
              <a:t>emergingminds.org.uk</a:t>
            </a:r>
            <a:r>
              <a:rPr lang="en-US" dirty="0"/>
              <a:t>/co-ray-young-people-evidence-informed-briefings/</a:t>
            </a:r>
          </a:p>
          <a:p>
            <a:r>
              <a:rPr lang="en-US" dirty="0"/>
              <a:t>https://</a:t>
            </a:r>
            <a:r>
              <a:rPr lang="en-US" dirty="0" err="1"/>
              <a:t>charliewaller.org</a:t>
            </a:r>
            <a:r>
              <a:rPr lang="en-US" dirty="0"/>
              <a:t>/resources/asking-for-help-young-person/ </a:t>
            </a:r>
          </a:p>
          <a:p>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4</a:t>
            </a:fld>
            <a:endParaRPr lang="en-US"/>
          </a:p>
        </p:txBody>
      </p:sp>
    </p:spTree>
    <p:extLst>
      <p:ext uri="{BB962C8B-B14F-4D97-AF65-F5344CB8AC3E}">
        <p14:creationId xmlns:p14="http://schemas.microsoft.com/office/powerpoint/2010/main" val="3051761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would we do? Who would we go to?</a:t>
            </a:r>
          </a:p>
        </p:txBody>
      </p:sp>
      <p:sp>
        <p:nvSpPr>
          <p:cNvPr id="4" name="Slide Number Placeholder 3"/>
          <p:cNvSpPr>
            <a:spLocks noGrp="1"/>
          </p:cNvSpPr>
          <p:nvPr>
            <p:ph type="sldNum" sz="quarter" idx="5"/>
          </p:nvPr>
        </p:nvSpPr>
        <p:spPr/>
        <p:txBody>
          <a:bodyPr/>
          <a:lstStyle/>
          <a:p>
            <a:fld id="{A77CA5DC-5553-2447-9EEC-CB1D7E52EA0F}" type="slidenum">
              <a:rPr lang="en-US" smtClean="0"/>
              <a:t>6</a:t>
            </a:fld>
            <a:endParaRPr lang="en-US"/>
          </a:p>
        </p:txBody>
      </p:sp>
    </p:spTree>
    <p:extLst>
      <p:ext uri="{BB962C8B-B14F-4D97-AF65-F5344CB8AC3E}">
        <p14:creationId xmlns:p14="http://schemas.microsoft.com/office/powerpoint/2010/main" val="270585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bg1"/>
                </a:solidFill>
                <a:latin typeface="Brown" pitchFamily="2" charset="0"/>
              </a:rPr>
              <a:t>Listen to the first 2 min 40secs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solidFill>
                <a:schemeClr val="bg1"/>
              </a:solidFill>
              <a:latin typeface="Brown" pitchFamily="2" charset="0"/>
            </a:endParaRPr>
          </a:p>
        </p:txBody>
      </p:sp>
      <p:sp>
        <p:nvSpPr>
          <p:cNvPr id="4" name="Slide Number Placeholder 3"/>
          <p:cNvSpPr>
            <a:spLocks noGrp="1"/>
          </p:cNvSpPr>
          <p:nvPr>
            <p:ph type="sldNum" sz="quarter" idx="5"/>
          </p:nvPr>
        </p:nvSpPr>
        <p:spPr/>
        <p:txBody>
          <a:bodyPr/>
          <a:lstStyle/>
          <a:p>
            <a:fld id="{A77CA5DC-5553-2447-9EEC-CB1D7E52EA0F}" type="slidenum">
              <a:rPr lang="en-US" smtClean="0"/>
              <a:t>9</a:t>
            </a:fld>
            <a:endParaRPr lang="en-US"/>
          </a:p>
        </p:txBody>
      </p:sp>
    </p:spTree>
    <p:extLst>
      <p:ext uri="{BB962C8B-B14F-4D97-AF65-F5344CB8AC3E}">
        <p14:creationId xmlns:p14="http://schemas.microsoft.com/office/powerpoint/2010/main" val="25709459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10</a:t>
            </a:fld>
            <a:endParaRPr lang="en-US"/>
          </a:p>
        </p:txBody>
      </p:sp>
    </p:spTree>
    <p:extLst>
      <p:ext uri="{BB962C8B-B14F-4D97-AF65-F5344CB8AC3E}">
        <p14:creationId xmlns:p14="http://schemas.microsoft.com/office/powerpoint/2010/main" val="95192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5E84"/>
                </a:solidFill>
                <a:latin typeface="Roboto Slab" pitchFamily="2" charset="0"/>
                <a:ea typeface="Roboto Slab" pitchFamily="2" charset="0"/>
                <a:cs typeface="Arial"/>
              </a:rPr>
              <a:t>Now, listen from 2:40 to 5:10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solidFill>
                <a:schemeClr val="bg1"/>
              </a:solidFill>
              <a:latin typeface="Brown" pitchFamily="2" charset="0"/>
            </a:endParaRPr>
          </a:p>
        </p:txBody>
      </p:sp>
      <p:sp>
        <p:nvSpPr>
          <p:cNvPr id="4" name="Slide Number Placeholder 3"/>
          <p:cNvSpPr>
            <a:spLocks noGrp="1"/>
          </p:cNvSpPr>
          <p:nvPr>
            <p:ph type="sldNum" sz="quarter" idx="5"/>
          </p:nvPr>
        </p:nvSpPr>
        <p:spPr/>
        <p:txBody>
          <a:bodyPr/>
          <a:lstStyle/>
          <a:p>
            <a:fld id="{A77CA5DC-5553-2447-9EEC-CB1D7E52EA0F}" type="slidenum">
              <a:rPr lang="en-US" smtClean="0"/>
              <a:t>11</a:t>
            </a:fld>
            <a:endParaRPr lang="en-US"/>
          </a:p>
        </p:txBody>
      </p:sp>
    </p:spTree>
    <p:extLst>
      <p:ext uri="{BB962C8B-B14F-4D97-AF65-F5344CB8AC3E}">
        <p14:creationId xmlns:p14="http://schemas.microsoft.com/office/powerpoint/2010/main" val="1828151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77CA5DC-5553-2447-9EEC-CB1D7E52EA0F}" type="slidenum">
              <a:rPr lang="en-US" smtClean="0"/>
              <a:t>12</a:t>
            </a:fld>
            <a:endParaRPr lang="en-US"/>
          </a:p>
        </p:txBody>
      </p:sp>
    </p:spTree>
    <p:extLst>
      <p:ext uri="{BB962C8B-B14F-4D97-AF65-F5344CB8AC3E}">
        <p14:creationId xmlns:p14="http://schemas.microsoft.com/office/powerpoint/2010/main" val="1779493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Each embedded clip is set to start at the correct point – just keep an eye on the timings to stop it at the right point indicated in each slide</a:t>
            </a:r>
          </a:p>
        </p:txBody>
      </p:sp>
      <p:sp>
        <p:nvSpPr>
          <p:cNvPr id="4" name="Slide Number Placeholder 3"/>
          <p:cNvSpPr>
            <a:spLocks noGrp="1"/>
          </p:cNvSpPr>
          <p:nvPr>
            <p:ph type="sldNum" sz="quarter" idx="5"/>
          </p:nvPr>
        </p:nvSpPr>
        <p:spPr/>
        <p:txBody>
          <a:bodyPr/>
          <a:lstStyle/>
          <a:p>
            <a:fld id="{A77CA5DC-5553-2447-9EEC-CB1D7E52EA0F}" type="slidenum">
              <a:rPr lang="en-US" smtClean="0"/>
              <a:t>14</a:t>
            </a:fld>
            <a:endParaRPr lang="en-US"/>
          </a:p>
        </p:txBody>
      </p:sp>
    </p:spTree>
    <p:extLst>
      <p:ext uri="{BB962C8B-B14F-4D97-AF65-F5344CB8AC3E}">
        <p14:creationId xmlns:p14="http://schemas.microsoft.com/office/powerpoint/2010/main" val="2130978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BBDE858-40B8-A444-80BA-B8E649EEB3F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aseline="0">
                <a:solidFill>
                  <a:srgbClr val="005E84"/>
                </a:solidFill>
                <a:latin typeface="Brown"/>
              </a:defRPr>
            </a:lvl1pPr>
          </a:lstStyle>
          <a:p>
            <a:r>
              <a:rPr lang="en-GB" dirty="0"/>
              <a:t>Click to edit Master title style</a:t>
            </a:r>
            <a:endParaRPr lang="en-US" dirty="0"/>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rgbClr val="005E84"/>
                </a:solidFill>
                <a:latin typeface="Roboto Slab"/>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1909345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410023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275295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3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4766528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4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5565242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5_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146585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379634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1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10861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5191120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3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013578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4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955668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Cover">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BBDE858-40B8-A444-80BA-B8E649EEB3F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aseline="0">
                <a:solidFill>
                  <a:srgbClr val="005E84"/>
                </a:solidFill>
                <a:latin typeface="Brown"/>
              </a:defRPr>
            </a:lvl1pPr>
          </a:lstStyle>
          <a:p>
            <a:r>
              <a:rPr lang="en-GB" dirty="0"/>
              <a:t>Click to edit Master title style</a:t>
            </a:r>
            <a:endParaRPr lang="en-US" dirty="0"/>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rgbClr val="005E84"/>
                </a:solidFill>
                <a:latin typeface="Roboto Slab"/>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6514061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5_Text 2Col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289A84F-1C3C-C849-B29A-43A9BB2E10D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1" i="0" baseline="0">
                <a:latin typeface="Brown"/>
              </a:defRPr>
            </a:lvl1pPr>
          </a:lstStyle>
          <a:p>
            <a:r>
              <a:rPr lang="en-GB"/>
              <a:t>Click to edit Master title style</a:t>
            </a:r>
            <a:endParaRPr lang="en-US"/>
          </a:p>
        </p:txBody>
      </p:sp>
      <p:sp>
        <p:nvSpPr>
          <p:cNvPr id="3" name="Content Placeholder 2"/>
          <p:cNvSpPr>
            <a:spLocks noGrp="1"/>
          </p:cNvSpPr>
          <p:nvPr>
            <p:ph sz="half" idx="1"/>
          </p:nvPr>
        </p:nvSpPr>
        <p:spPr>
          <a:xfrm>
            <a:off x="684212" y="2420936"/>
            <a:ext cx="3579813" cy="3816352"/>
          </a:xfrm>
        </p:spPr>
        <p:txBody>
          <a:bodyPr>
            <a:normAutofit/>
          </a:bodyPr>
          <a:lstStyle>
            <a:lvl1pPr>
              <a:defRPr sz="2200" b="0" i="0" baseline="0">
                <a:latin typeface="Roboto Slab"/>
                <a:ea typeface="Roboto Slab" pitchFamily="2" charset="0"/>
              </a:defRPr>
            </a:lvl1pPr>
            <a:lvl2pPr marL="144000" indent="-457200">
              <a:spcAft>
                <a:spcPts val="600"/>
              </a:spcAft>
              <a:defRPr sz="2200" b="0" i="0" baseline="0">
                <a:latin typeface="Roboto Slab"/>
                <a:ea typeface="Roboto Slab Light" pitchFamily="2" charset="0"/>
              </a:defRPr>
            </a:lvl2pPr>
            <a:lvl3pPr marL="144000" indent="-457200">
              <a:spcAft>
                <a:spcPts val="600"/>
              </a:spcAft>
              <a:defRPr b="0" i="0">
                <a:latin typeface="Brown-RegularItalic" pitchFamily="2" charset="77"/>
              </a:defRPr>
            </a:lvl3pPr>
            <a:lvl4pPr marL="144000" indent="-457200">
              <a:spcAft>
                <a:spcPts val="600"/>
              </a:spcAft>
              <a:defRPr b="0" i="0">
                <a:latin typeface="Brown-RegularItalic" pitchFamily="2" charset="77"/>
              </a:defRPr>
            </a:lvl4pPr>
            <a:lvl5pPr marL="144000" indent="-457200">
              <a:spcAft>
                <a:spcPts val="600"/>
              </a:spcAft>
              <a:defRPr b="0" i="0">
                <a:latin typeface="Brown-RegularItalic" pitchFamily="2" charset="77"/>
              </a:defRPr>
            </a:lvl5pPr>
          </a:lstStyle>
          <a:p>
            <a:pPr lvl="0"/>
            <a:r>
              <a:rPr lang="en-GB"/>
              <a:t>Click to edit Master text styles</a:t>
            </a:r>
          </a:p>
          <a:p>
            <a:pPr lvl="1"/>
            <a:r>
              <a:rPr lang="en-GB"/>
              <a:t>Second level</a:t>
            </a:r>
            <a:endParaRPr lang="en-US"/>
          </a:p>
        </p:txBody>
      </p:sp>
      <p:sp>
        <p:nvSpPr>
          <p:cNvPr id="4" name="Content Placeholder 3"/>
          <p:cNvSpPr>
            <a:spLocks noGrp="1"/>
          </p:cNvSpPr>
          <p:nvPr>
            <p:ph sz="half" idx="2"/>
          </p:nvPr>
        </p:nvSpPr>
        <p:spPr>
          <a:xfrm>
            <a:off x="4629150" y="2420937"/>
            <a:ext cx="3579813" cy="3816351"/>
          </a:xfrm>
        </p:spPr>
        <p:txBody>
          <a:bodyPr>
            <a:normAutofit/>
          </a:bodyPr>
          <a:lstStyle>
            <a:lvl1pPr>
              <a:defRPr sz="2200" b="0" i="0">
                <a:latin typeface="Roboto Slab" pitchFamily="2" charset="0"/>
                <a:ea typeface="Roboto Slab" pitchFamily="2" charset="0"/>
              </a:defRPr>
            </a:lvl1pPr>
            <a:lvl2pPr>
              <a:defRPr sz="2200" b="0" i="0">
                <a:latin typeface="Roboto Slab Light" pitchFamily="2" charset="0"/>
                <a:ea typeface="Roboto Slab Light" pitchFamily="2" charset="0"/>
              </a:defRPr>
            </a:lvl2pPr>
            <a:lvl3pPr>
              <a:defRPr b="0" i="0">
                <a:latin typeface="Brown-RegularItalic" pitchFamily="2" charset="77"/>
              </a:defRPr>
            </a:lvl3pPr>
            <a:lvl4pPr>
              <a:defRPr b="0" i="0">
                <a:latin typeface="Brown-RegularItalic" pitchFamily="2" charset="77"/>
              </a:defRPr>
            </a:lvl4pPr>
            <a:lvl5pPr>
              <a:defRPr b="0" i="0">
                <a:latin typeface="Brown-RegularItalic" pitchFamily="2" charset="77"/>
              </a:defRPr>
            </a:lvl5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4315964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17819345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1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7254380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2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1685499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3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4447802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4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31249019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5_Text_Simple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9266CA0-0607-3944-ACAF-CF90E45B5F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25022705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inal_Thankyou">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C31DBF2-E778-D349-8D0C-A895AB5ABC3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hasCustomPrompt="1"/>
          </p:nvPr>
        </p:nvSpPr>
        <p:spPr>
          <a:xfrm>
            <a:off x="1331912" y="765175"/>
            <a:ext cx="5040313" cy="2663825"/>
          </a:xfrm>
        </p:spPr>
        <p:txBody>
          <a:bodyPr anchor="b"/>
          <a:lstStyle>
            <a:lvl1pPr algn="l">
              <a:defRPr sz="3000"/>
            </a:lvl1pPr>
          </a:lstStyle>
          <a:p>
            <a:r>
              <a:rPr lang="en-GB"/>
              <a:t>Thank you</a:t>
            </a:r>
            <a:endParaRPr lang="en-US"/>
          </a:p>
        </p:txBody>
      </p:sp>
      <p:sp>
        <p:nvSpPr>
          <p:cNvPr id="10" name="Footer Placeholder 4">
            <a:extLst>
              <a:ext uri="{FF2B5EF4-FFF2-40B4-BE49-F238E27FC236}">
                <a16:creationId xmlns:a16="http://schemas.microsoft.com/office/drawing/2014/main" id="{34D152FF-FF2B-244A-B63C-688B3E62070C}"/>
              </a:ext>
            </a:extLst>
          </p:cNvPr>
          <p:cNvSpPr txBox="1">
            <a:spLocks/>
          </p:cNvSpPr>
          <p:nvPr userDrawn="1"/>
        </p:nvSpPr>
        <p:spPr>
          <a:xfrm>
            <a:off x="6244997" y="6237285"/>
            <a:ext cx="2438401" cy="269875"/>
          </a:xfrm>
          <a:prstGeom prst="rect">
            <a:avLst/>
          </a:prstGeom>
        </p:spPr>
        <p:txBody>
          <a:bodyPr vert="horz" lIns="0" tIns="0" rIns="0" bIns="0" rtlCol="0" anchor="b" anchorCtr="0"/>
          <a:lstStyle>
            <a:defPPr>
              <a:defRPr lang="en-US"/>
            </a:defPPr>
            <a:lvl1pPr marL="0" algn="l" defTabSz="457200" rtl="0" eaLnBrk="1" latinLnBrk="0" hangingPunct="1">
              <a:defRPr sz="1200" b="1" i="0" kern="1200" baseline="0">
                <a:solidFill>
                  <a:srgbClr val="EF811B"/>
                </a:solidFill>
                <a:latin typeface="Brown-RegularItalic" pitchFamily="2" charset="77"/>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GB" sz="800" b="0" i="0" kern="1200" baseline="0">
                <a:solidFill>
                  <a:schemeClr val="bg1"/>
                </a:solidFill>
                <a:effectLst/>
                <a:latin typeface="Roboto Slab Light" pitchFamily="2" charset="0"/>
                <a:ea typeface="Roboto Slab Light" pitchFamily="2" charset="0"/>
                <a:cs typeface="+mn-cs"/>
              </a:rPr>
              <a:t>Registered charity number 1109984</a:t>
            </a:r>
          </a:p>
        </p:txBody>
      </p:sp>
    </p:spTree>
    <p:extLst>
      <p:ext uri="{BB962C8B-B14F-4D97-AF65-F5344CB8AC3E}">
        <p14:creationId xmlns:p14="http://schemas.microsoft.com/office/powerpoint/2010/main" val="2858933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Cover">
    <p:spTree>
      <p:nvGrpSpPr>
        <p:cNvPr id="1" name=""/>
        <p:cNvGrpSpPr/>
        <p:nvPr/>
      </p:nvGrpSpPr>
      <p:grpSpPr>
        <a:xfrm>
          <a:off x="0" y="0"/>
          <a:ext cx="0" cy="0"/>
          <a:chOff x="0" y="0"/>
          <a:chExt cx="0" cy="0"/>
        </a:xfrm>
      </p:grpSpPr>
      <p:pic>
        <p:nvPicPr>
          <p:cNvPr id="8" name="Picture 7" descr="A picture containing graphics, drawing&#10;&#10;Description automatically generated">
            <a:extLst>
              <a:ext uri="{FF2B5EF4-FFF2-40B4-BE49-F238E27FC236}">
                <a16:creationId xmlns:a16="http://schemas.microsoft.com/office/drawing/2014/main" id="{1BBDE858-40B8-A444-80BA-B8E649EEB3F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3000"/>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100" baseline="0">
                <a:solidFill>
                  <a:schemeClr val="bg1"/>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5" name="Footer Placeholder 4"/>
          <p:cNvSpPr>
            <a:spLocks noGrp="1"/>
          </p:cNvSpPr>
          <p:nvPr>
            <p:ph type="ftr" sz="quarter" idx="11"/>
          </p:nvPr>
        </p:nvSpPr>
        <p:spPr>
          <a:xfrm>
            <a:off x="1331911" y="6237287"/>
            <a:ext cx="2438401" cy="269875"/>
          </a:xfrm>
        </p:spPr>
        <p:txBody>
          <a:bodyPr/>
          <a:lstStyle>
            <a:lvl1pPr>
              <a:defRPr sz="1200" b="1" i="0" baseline="0">
                <a:latin typeface="Brown-RegularItalic" pitchFamily="2" charset="77"/>
              </a:defRPr>
            </a:lvl1pPr>
          </a:lstStyle>
          <a:p>
            <a:endParaRPr lang="en-US"/>
          </a:p>
        </p:txBody>
      </p:sp>
    </p:spTree>
    <p:extLst>
      <p:ext uri="{BB962C8B-B14F-4D97-AF65-F5344CB8AC3E}">
        <p14:creationId xmlns:p14="http://schemas.microsoft.com/office/powerpoint/2010/main" val="19093454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ext_Teal">
    <p:spTree>
      <p:nvGrpSpPr>
        <p:cNvPr id="1" name=""/>
        <p:cNvGrpSpPr/>
        <p:nvPr/>
      </p:nvGrpSpPr>
      <p:grpSpPr>
        <a:xfrm>
          <a:off x="0" y="0"/>
          <a:ext cx="0" cy="0"/>
          <a:chOff x="0" y="0"/>
          <a:chExt cx="0" cy="0"/>
        </a:xfrm>
      </p:grpSpPr>
      <p:pic>
        <p:nvPicPr>
          <p:cNvPr id="10" name="Picture 9" descr="A picture containing drawing&#10;&#10;Description automatically generated">
            <a:extLst>
              <a:ext uri="{FF2B5EF4-FFF2-40B4-BE49-F238E27FC236}">
                <a16:creationId xmlns:a16="http://schemas.microsoft.com/office/drawing/2014/main" id="{ED7EA680-B51F-6E41-A52C-4298190DAB5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a:xfrm>
            <a:off x="684212" y="2420937"/>
            <a:ext cx="5688013" cy="3816351"/>
          </a:xfrm>
        </p:spPr>
        <p:txBody>
          <a:bodyPr/>
          <a:lstStyle>
            <a:lvl1pPr>
              <a:defRPr b="0" i="0">
                <a:solidFill>
                  <a:schemeClr val="bg1"/>
                </a:solidFill>
                <a:latin typeface="Roboto Slab" pitchFamily="2" charset="0"/>
                <a:ea typeface="Roboto Slab" pitchFamily="2"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p:txBody>
          <a:bodyPr/>
          <a:lstStyle/>
          <a:p>
            <a:fld id="{7C23CD3B-0B7E-9F43-AB10-3DFC78E76F5B}" type="slidenum">
              <a:rPr lang="en-US" smtClean="0"/>
              <a:t>‹#›</a:t>
            </a:fld>
            <a:endParaRPr lang="en-US"/>
          </a:p>
        </p:txBody>
      </p:sp>
      <p:sp>
        <p:nvSpPr>
          <p:cNvPr id="12" name="Doughnut 11">
            <a:extLst>
              <a:ext uri="{FF2B5EF4-FFF2-40B4-BE49-F238E27FC236}">
                <a16:creationId xmlns:a16="http://schemas.microsoft.com/office/drawing/2014/main" id="{18A0205B-9C48-6A47-BB05-0215B14E8627}"/>
              </a:ext>
            </a:extLst>
          </p:cNvPr>
          <p:cNvSpPr/>
          <p:nvPr userDrawn="1"/>
        </p:nvSpPr>
        <p:spPr>
          <a:xfrm>
            <a:off x="8208963" y="5967412"/>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867884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Cover/Section_Blu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A963A61-F056-0B49-8378-503986F0830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99792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Cover/Section_Gree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7EAFB47-539C-6B46-81A0-0C477A72A48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Tree>
    <p:extLst>
      <p:ext uri="{BB962C8B-B14F-4D97-AF65-F5344CB8AC3E}">
        <p14:creationId xmlns:p14="http://schemas.microsoft.com/office/powerpoint/2010/main" val="2332360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Cover/Section_Lilac">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0A69D7D-3B91-E549-8AF4-0DB964544DF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226170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Cover/Section_Lim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AD79B1D-A52D-4045-9EAD-F055EB5BA4F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6045797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Cover/Section_Pi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D1A0EF-1045-6C4A-AFD7-06174542291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57269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1_Cover/Section_Pi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D1A0EF-1045-6C4A-AFD7-06174542291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ctrTitle"/>
          </p:nvPr>
        </p:nvSpPr>
        <p:spPr>
          <a:xfrm>
            <a:off x="1331912" y="765175"/>
            <a:ext cx="5040313" cy="2663825"/>
          </a:xfrm>
        </p:spPr>
        <p:txBody>
          <a:bodyPr anchor="b"/>
          <a:lstStyle>
            <a:lvl1pPr algn="l">
              <a:defRPr sz="4000" b="1" i="0">
                <a:solidFill>
                  <a:srgbClr val="005E84"/>
                </a:solidFill>
                <a:latin typeface="Brown-RegularItalic" pitchFamily="2" charset="77"/>
              </a:defRPr>
            </a:lvl1pPr>
          </a:lstStyle>
          <a:p>
            <a:r>
              <a:rPr lang="en-GB"/>
              <a:t>Click to edit Master title style</a:t>
            </a:r>
            <a:endParaRPr lang="en-US"/>
          </a:p>
        </p:txBody>
      </p:sp>
      <p:sp>
        <p:nvSpPr>
          <p:cNvPr id="3" name="Subtitle 2"/>
          <p:cNvSpPr>
            <a:spLocks noGrp="1"/>
          </p:cNvSpPr>
          <p:nvPr>
            <p:ph type="subTitle" idx="1"/>
          </p:nvPr>
        </p:nvSpPr>
        <p:spPr>
          <a:xfrm>
            <a:off x="1331912" y="3759200"/>
            <a:ext cx="5040313" cy="2478086"/>
          </a:xfrm>
        </p:spPr>
        <p:txBody>
          <a:bodyPr>
            <a:normAutofit/>
          </a:bodyPr>
          <a:lstStyle>
            <a:lvl1pPr marL="0" indent="0" algn="l">
              <a:buNone/>
              <a:defRPr sz="2200" b="0" i="0">
                <a:solidFill>
                  <a:srgbClr val="005E84"/>
                </a:solidFill>
                <a:latin typeface="Brown-RegularItalic" pitchFamily="2"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sp>
        <p:nvSpPr>
          <p:cNvPr id="11" name="Doughnut 10">
            <a:extLst>
              <a:ext uri="{FF2B5EF4-FFF2-40B4-BE49-F238E27FC236}">
                <a16:creationId xmlns:a16="http://schemas.microsoft.com/office/drawing/2014/main" id="{8EDBCD7C-D4C5-0141-BE7E-3E1A5007AF7C}"/>
              </a:ext>
            </a:extLst>
          </p:cNvPr>
          <p:cNvSpPr/>
          <p:nvPr userDrawn="1"/>
        </p:nvSpPr>
        <p:spPr>
          <a:xfrm>
            <a:off x="8208963" y="5967413"/>
            <a:ext cx="539750" cy="539750"/>
          </a:xfrm>
          <a:prstGeom prst="donut">
            <a:avLst>
              <a:gd name="adj" fmla="val 13269"/>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5894012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ext_SimpleOrang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2F4F874-EB9C-F146-83CC-79344F7B51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2" name="Title 1"/>
          <p:cNvSpPr>
            <a:spLocks noGrp="1"/>
          </p:cNvSpPr>
          <p:nvPr>
            <p:ph type="title"/>
          </p:nvPr>
        </p:nvSpPr>
        <p:spPr/>
        <p:txBody>
          <a:bodyPr/>
          <a:lstStyle>
            <a:lvl1pPr>
              <a:defRPr baseline="0">
                <a:latin typeface="Brown"/>
              </a:defRPr>
            </a:lvl1pPr>
          </a:lstStyle>
          <a:p>
            <a:r>
              <a:rPr lang="en-GB"/>
              <a:t>Click to edit Master title style</a:t>
            </a:r>
            <a:endParaRPr lang="en-US"/>
          </a:p>
        </p:txBody>
      </p:sp>
      <p:sp>
        <p:nvSpPr>
          <p:cNvPr id="3" name="Content Placeholder 2"/>
          <p:cNvSpPr>
            <a:spLocks noGrp="1"/>
          </p:cNvSpPr>
          <p:nvPr>
            <p:ph idx="1"/>
          </p:nvPr>
        </p:nvSpPr>
        <p:spPr/>
        <p:txBody>
          <a:bodyPr>
            <a:normAutofit/>
          </a:bodyPr>
          <a:lstStyle>
            <a:lvl1pPr>
              <a:defRPr sz="2200" b="0" i="0" baseline="0">
                <a:latin typeface="Roboto Slab"/>
                <a:ea typeface="Roboto Slab" pitchFamily="2" charset="0"/>
              </a:defRPr>
            </a:lvl1pPr>
            <a:lvl2pPr>
              <a:defRPr sz="2200" baseline="0">
                <a:latin typeface="Roboto Slab"/>
              </a:defRPr>
            </a:lvl2pPr>
          </a:lstStyle>
          <a:p>
            <a:pPr lvl="0"/>
            <a:r>
              <a:rPr lang="en-GB"/>
              <a:t>Click to edit Master text styles</a:t>
            </a:r>
          </a:p>
          <a:p>
            <a:pPr lvl="1"/>
            <a:r>
              <a:rPr lang="en-GB"/>
              <a:t>Second level</a:t>
            </a:r>
            <a:endParaRPr lang="en-US"/>
          </a:p>
        </p:txBody>
      </p:sp>
    </p:spTree>
    <p:extLst>
      <p:ext uri="{BB962C8B-B14F-4D97-AF65-F5344CB8AC3E}">
        <p14:creationId xmlns:p14="http://schemas.microsoft.com/office/powerpoint/2010/main" val="849649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4212" y="765175"/>
            <a:ext cx="5688013" cy="1655762"/>
          </a:xfrm>
          <a:prstGeom prst="rect">
            <a:avLst/>
          </a:prstGeom>
        </p:spPr>
        <p:txBody>
          <a:bodyPr vert="horz" lIns="0" tIns="0" rIns="0" bIns="0" rtlCol="0" anchor="t" anchorCtr="0">
            <a:noAutofit/>
          </a:bodyPr>
          <a:lstStyle/>
          <a:p>
            <a:r>
              <a:rPr lang="en-GB" dirty="0"/>
              <a:t>Click to edit Master title style</a:t>
            </a:r>
            <a:endParaRPr lang="en-US" dirty="0"/>
          </a:p>
        </p:txBody>
      </p:sp>
      <p:sp>
        <p:nvSpPr>
          <p:cNvPr id="3" name="Text Placeholder 2"/>
          <p:cNvSpPr>
            <a:spLocks noGrp="1"/>
          </p:cNvSpPr>
          <p:nvPr>
            <p:ph type="body" idx="1"/>
          </p:nvPr>
        </p:nvSpPr>
        <p:spPr>
          <a:xfrm>
            <a:off x="684212" y="2420937"/>
            <a:ext cx="7524751" cy="3816351"/>
          </a:xfrm>
          <a:prstGeom prst="rect">
            <a:avLst/>
          </a:prstGeom>
        </p:spPr>
        <p:txBody>
          <a:bodyPr vert="horz" lIns="0" tIns="0" rIns="0" bIns="0" rtlCol="0">
            <a:normAutofit/>
          </a:bodyPr>
          <a:lstStyle/>
          <a:p>
            <a:pPr lvl="0"/>
            <a:r>
              <a:rPr lang="en-GB"/>
              <a:t>Click to edit Master text styles</a:t>
            </a:r>
          </a:p>
          <a:p>
            <a:pPr lvl="1"/>
            <a:r>
              <a:rPr lang="en-GB"/>
              <a:t>Second level</a:t>
            </a:r>
            <a:endParaRPr lang="en-US"/>
          </a:p>
        </p:txBody>
      </p:sp>
      <p:sp>
        <p:nvSpPr>
          <p:cNvPr id="5" name="Footer Placeholder 4"/>
          <p:cNvSpPr>
            <a:spLocks noGrp="1"/>
          </p:cNvSpPr>
          <p:nvPr>
            <p:ph type="ftr" sz="quarter" idx="3"/>
          </p:nvPr>
        </p:nvSpPr>
        <p:spPr>
          <a:xfrm>
            <a:off x="684213" y="6237287"/>
            <a:ext cx="3086100" cy="269875"/>
          </a:xfrm>
          <a:prstGeom prst="rect">
            <a:avLst/>
          </a:prstGeom>
        </p:spPr>
        <p:txBody>
          <a:bodyPr vert="horz" lIns="0" tIns="0" rIns="0" bIns="0" rtlCol="0" anchor="b" anchorCtr="0"/>
          <a:lstStyle>
            <a:lvl1pPr algn="l">
              <a:defRPr sz="800" b="0" i="0">
                <a:solidFill>
                  <a:srgbClr val="005E84"/>
                </a:solidFill>
                <a:latin typeface="BROWN-LIGHT" pitchFamily="2" charset="77"/>
              </a:defRPr>
            </a:lvl1pPr>
          </a:lstStyle>
          <a:p>
            <a:endParaRPr lang="en-US"/>
          </a:p>
        </p:txBody>
      </p:sp>
      <p:sp>
        <p:nvSpPr>
          <p:cNvPr id="6" name="Slide Number Placeholder 5"/>
          <p:cNvSpPr>
            <a:spLocks noGrp="1"/>
          </p:cNvSpPr>
          <p:nvPr>
            <p:ph type="sldNum" sz="quarter" idx="4"/>
          </p:nvPr>
        </p:nvSpPr>
        <p:spPr>
          <a:xfrm>
            <a:off x="8208963" y="5967413"/>
            <a:ext cx="539750" cy="539750"/>
          </a:xfrm>
          <a:prstGeom prst="rect">
            <a:avLst/>
          </a:prstGeom>
        </p:spPr>
        <p:txBody>
          <a:bodyPr vert="horz" lIns="0" tIns="0" rIns="0" bIns="0" rtlCol="0" anchor="ctr"/>
          <a:lstStyle>
            <a:lvl1pPr algn="ctr">
              <a:defRPr sz="1200" b="1" i="0">
                <a:solidFill>
                  <a:srgbClr val="EF811B"/>
                </a:solidFill>
                <a:latin typeface="Brown-RegularItalic" pitchFamily="2" charset="77"/>
              </a:defRPr>
            </a:lvl1pPr>
          </a:lstStyle>
          <a:p>
            <a:fld id="{7C23CD3B-0B7E-9F43-AB10-3DFC78E76F5B}" type="slidenum">
              <a:rPr lang="en-US" smtClean="0"/>
              <a:pPr/>
              <a:t>‹#›</a:t>
            </a:fld>
            <a:endParaRPr lang="en-US"/>
          </a:p>
        </p:txBody>
      </p:sp>
      <p:sp>
        <p:nvSpPr>
          <p:cNvPr id="14" name="Doughnut 13">
            <a:extLst>
              <a:ext uri="{FF2B5EF4-FFF2-40B4-BE49-F238E27FC236}">
                <a16:creationId xmlns:a16="http://schemas.microsoft.com/office/drawing/2014/main" id="{8053CFB4-0282-FC47-9A5D-60F19FB383A5}"/>
              </a:ext>
            </a:extLst>
          </p:cNvPr>
          <p:cNvSpPr/>
          <p:nvPr userDrawn="1"/>
        </p:nvSpPr>
        <p:spPr>
          <a:xfrm>
            <a:off x="8208963" y="5967413"/>
            <a:ext cx="539750" cy="539750"/>
          </a:xfrm>
          <a:prstGeom prst="donut">
            <a:avLst>
              <a:gd name="adj" fmla="val 1326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000821365"/>
      </p:ext>
    </p:extLst>
  </p:cSld>
  <p:clrMap bg1="lt1" tx1="dk1" bg2="lt2" tx2="dk2" accent1="accent1" accent2="accent2" accent3="accent3" accent4="accent4" accent5="accent5" accent6="accent6" hlink="hlink" folHlink="folHlink"/>
  <p:sldLayoutIdLst>
    <p:sldLayoutId id="2147483688" r:id="rId1"/>
    <p:sldLayoutId id="2147483717" r:id="rId2"/>
    <p:sldLayoutId id="2147483691" r:id="rId3"/>
    <p:sldLayoutId id="2147483692" r:id="rId4"/>
    <p:sldLayoutId id="2147483693" r:id="rId5"/>
    <p:sldLayoutId id="2147483694" r:id="rId6"/>
    <p:sldLayoutId id="2147483695" r:id="rId7"/>
    <p:sldLayoutId id="2147483701" r:id="rId8"/>
    <p:sldLayoutId id="2147483697" r:id="rId9"/>
    <p:sldLayoutId id="2147483702" r:id="rId10"/>
    <p:sldLayoutId id="2147483703" r:id="rId11"/>
    <p:sldLayoutId id="2147483704" r:id="rId12"/>
    <p:sldLayoutId id="2147483705" r:id="rId13"/>
    <p:sldLayoutId id="2147483706" r:id="rId14"/>
    <p:sldLayoutId id="2147483698" r:id="rId15"/>
    <p:sldLayoutId id="2147483707" r:id="rId16"/>
    <p:sldLayoutId id="2147483708" r:id="rId17"/>
    <p:sldLayoutId id="2147483709" r:id="rId18"/>
    <p:sldLayoutId id="2147483710" r:id="rId19"/>
    <p:sldLayoutId id="2147483711" r:id="rId20"/>
    <p:sldLayoutId id="2147483699" r:id="rId21"/>
    <p:sldLayoutId id="2147483712" r:id="rId22"/>
    <p:sldLayoutId id="2147483713" r:id="rId23"/>
    <p:sldLayoutId id="2147483714" r:id="rId24"/>
    <p:sldLayoutId id="2147483715" r:id="rId25"/>
    <p:sldLayoutId id="2147483716" r:id="rId26"/>
    <p:sldLayoutId id="2147483680" r:id="rId27"/>
    <p:sldLayoutId id="2147483661" r:id="rId28"/>
    <p:sldLayoutId id="2147483681" r:id="rId29"/>
  </p:sldLayoutIdLst>
  <p:hf hdr="0" ftr="0" dt="0"/>
  <p:txStyles>
    <p:titleStyle>
      <a:lvl1pPr algn="l" defTabSz="914400" rtl="0" eaLnBrk="1" latinLnBrk="0" hangingPunct="1">
        <a:lnSpc>
          <a:spcPct val="90000"/>
        </a:lnSpc>
        <a:spcBef>
          <a:spcPct val="0"/>
        </a:spcBef>
        <a:buNone/>
        <a:defRPr sz="3000" b="1" i="0" kern="1200" baseline="0">
          <a:solidFill>
            <a:srgbClr val="005E84"/>
          </a:solidFill>
          <a:latin typeface="Brown-RegularItalic" pitchFamily="2" charset="77"/>
          <a:ea typeface="+mj-ea"/>
          <a:cs typeface="+mj-cs"/>
        </a:defRPr>
      </a:lvl1pPr>
    </p:titleStyle>
    <p:bodyStyle>
      <a:lvl1pPr marL="0" indent="0" algn="l" defTabSz="720000" rtl="0" eaLnBrk="1" latinLnBrk="0" hangingPunct="1">
        <a:lnSpc>
          <a:spcPct val="100000"/>
        </a:lnSpc>
        <a:spcBef>
          <a:spcPts val="0"/>
        </a:spcBef>
        <a:spcAft>
          <a:spcPts val="600"/>
        </a:spcAft>
        <a:buFontTx/>
        <a:buNone/>
        <a:defRPr sz="2100" b="0" i="0" kern="1200" baseline="0">
          <a:solidFill>
            <a:srgbClr val="005E84"/>
          </a:solidFill>
          <a:latin typeface="Roboto Slab Light" pitchFamily="2" charset="0"/>
          <a:ea typeface="Roboto Slab Light"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100" b="0" i="0" kern="1200" baseline="0">
          <a:solidFill>
            <a:srgbClr val="005E84"/>
          </a:solidFill>
          <a:latin typeface="Roboto Slab Light" pitchFamily="2" charset="0"/>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525">
          <p15:clr>
            <a:srgbClr val="F26B43"/>
          </p15:clr>
        </p15:guide>
        <p15:guide id="2" pos="4014">
          <p15:clr>
            <a:srgbClr val="F26B43"/>
          </p15:clr>
        </p15:guide>
        <p15:guide id="3" pos="5511">
          <p15:clr>
            <a:srgbClr val="F26B43"/>
          </p15:clr>
        </p15:guide>
        <p15:guide id="4" pos="5171">
          <p15:clr>
            <a:srgbClr val="F26B43"/>
          </p15:clr>
        </p15:guide>
        <p15:guide id="6" pos="431">
          <p15:clr>
            <a:srgbClr val="F26B43"/>
          </p15:clr>
        </p15:guide>
        <p15:guide id="7" orient="horz" pos="278">
          <p15:clr>
            <a:srgbClr val="F26B43"/>
          </p15:clr>
        </p15:guide>
        <p15:guide id="8" orient="horz" pos="3929">
          <p15:clr>
            <a:srgbClr val="F26B43"/>
          </p15:clr>
        </p15:guide>
        <p15:guide id="9" orient="horz" pos="482">
          <p15:clr>
            <a:srgbClr val="F26B43"/>
          </p15:clr>
        </p15:guide>
        <p15:guide id="10" pos="839">
          <p15:clr>
            <a:srgbClr val="F26B43"/>
          </p15:clr>
        </p15:guide>
        <p15:guide id="11" orient="horz" pos="21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25.xml"/><Relationship Id="rId4" Type="http://schemas.openxmlformats.org/officeDocument/2006/relationships/image" Target="../media/image28.sv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video" Target="https://www.youtube.com/embed/SK8-1kk07Zw?start=160&amp;feature=oembed" TargetMode="External"/><Relationship Id="rId5" Type="http://schemas.openxmlformats.org/officeDocument/2006/relationships/image" Target="../media/image26.pn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5.xml"/><Relationship Id="rId1" Type="http://schemas.openxmlformats.org/officeDocument/2006/relationships/video" Target="https://www.youtube.com/embed/SK8-1kk07Zw?start=806&amp;feature=oembed" TargetMode="External"/><Relationship Id="rId5" Type="http://schemas.openxmlformats.org/officeDocument/2006/relationships/image" Target="../media/image26.pn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5.xml"/><Relationship Id="rId4" Type="http://schemas.openxmlformats.org/officeDocument/2006/relationships/image" Target="../media/image32.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5.xml"/><Relationship Id="rId5" Type="http://schemas.openxmlformats.org/officeDocument/2006/relationships/image" Target="../media/image33.png"/><Relationship Id="rId4" Type="http://schemas.openxmlformats.org/officeDocument/2006/relationships/image" Target="../media/image32.svg"/></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25.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hyperlink" Target="https://www.nhs.uk/every-mind-matters/mental-wellbeing-tips/youth-mental-health/" TargetMode="External"/><Relationship Id="rId5" Type="http://schemas.openxmlformats.org/officeDocument/2006/relationships/image" Target="../media/image37.png"/><Relationship Id="rId10" Type="http://schemas.openxmlformats.org/officeDocument/2006/relationships/image" Target="../media/image41.png"/><Relationship Id="rId4" Type="http://schemas.openxmlformats.org/officeDocument/2006/relationships/image" Target="../media/image36.svg"/><Relationship Id="rId9" Type="http://schemas.openxmlformats.org/officeDocument/2006/relationships/image" Target="../media/image4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emergingminds.org.uk/co-ray-young-people-evidence-informed-briefings/" TargetMode="External"/><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hyperlink" Target="https://charliewaller.org/resources/asking-for-help-young-person/" TargetMode="Externa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hyperlink" Target="https://emergingminds.org.uk/co-ray-young-people-evidence-informed-briefings/" TargetMode="Externa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hyperlink" Target="https://charliewaller.org/resources/asking-for-help-young-person/" TargetMode="Externa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video" Target="https://www.youtube.com/embed/SK8-1kk07Zw?start=15&amp;feature=oembed" TargetMode="External"/><Relationship Id="rId5" Type="http://schemas.openxmlformats.org/officeDocument/2006/relationships/image" Target="../media/image26.png"/><Relationship Id="rId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887EDA8-9007-4E96-A524-99B20FC57641}"/>
              </a:ext>
            </a:extLst>
          </p:cNvPr>
          <p:cNvSpPr txBox="1">
            <a:spLocks/>
          </p:cNvSpPr>
          <p:nvPr/>
        </p:nvSpPr>
        <p:spPr>
          <a:xfrm>
            <a:off x="1331911" y="2823959"/>
            <a:ext cx="5040313" cy="158713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3600" dirty="0">
                <a:latin typeface="Brown" pitchFamily="2" charset="0"/>
              </a:rPr>
              <a:t>Getting help or support for your mental health</a:t>
            </a:r>
            <a:endParaRPr lang="en-US" sz="3200" dirty="0">
              <a:latin typeface="Brown" pitchFamily="2" charset="0"/>
            </a:endParaRPr>
          </a:p>
        </p:txBody>
      </p:sp>
      <p:sp>
        <p:nvSpPr>
          <p:cNvPr id="5" name="Subtitle 2">
            <a:extLst>
              <a:ext uri="{FF2B5EF4-FFF2-40B4-BE49-F238E27FC236}">
                <a16:creationId xmlns:a16="http://schemas.microsoft.com/office/drawing/2014/main" id="{C6649292-1F6B-2797-70C7-C1254D2B3E82}"/>
              </a:ext>
            </a:extLst>
          </p:cNvPr>
          <p:cNvSpPr>
            <a:spLocks noGrp="1"/>
          </p:cNvSpPr>
          <p:nvPr>
            <p:ph type="subTitle" idx="1"/>
          </p:nvPr>
        </p:nvSpPr>
        <p:spPr>
          <a:xfrm>
            <a:off x="1331912" y="4494214"/>
            <a:ext cx="5040313" cy="2478086"/>
          </a:xfrm>
        </p:spPr>
        <p:txBody>
          <a:bodyPr/>
          <a:lstStyle/>
          <a:p>
            <a:r>
              <a:rPr lang="en-GB" sz="2000" b="1" dirty="0">
                <a:latin typeface="Brown" pitchFamily="2" charset="0"/>
              </a:rPr>
              <a:t>Key Stage 4</a:t>
            </a:r>
            <a:endParaRPr lang="en-US" sz="2000" b="1" dirty="0">
              <a:latin typeface="Brown" pitchFamily="2" charset="0"/>
            </a:endParaRPr>
          </a:p>
        </p:txBody>
      </p:sp>
      <p:sp>
        <p:nvSpPr>
          <p:cNvPr id="8" name="Oval 7">
            <a:extLst>
              <a:ext uri="{FF2B5EF4-FFF2-40B4-BE49-F238E27FC236}">
                <a16:creationId xmlns:a16="http://schemas.microsoft.com/office/drawing/2014/main" id="{594800AA-698E-236D-60ED-879142ABBD10}"/>
              </a:ext>
            </a:extLst>
          </p:cNvPr>
          <p:cNvSpPr/>
          <p:nvPr/>
        </p:nvSpPr>
        <p:spPr>
          <a:xfrm>
            <a:off x="575040" y="180181"/>
            <a:ext cx="2557098" cy="2557098"/>
          </a:xfrm>
          <a:prstGeom prst="ellipse">
            <a:avLst/>
          </a:prstGeom>
          <a:solidFill>
            <a:srgbClr val="005E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4A9F412-A2CC-4F9B-37D6-5AB43604A3D3}"/>
              </a:ext>
            </a:extLst>
          </p:cNvPr>
          <p:cNvSpPr/>
          <p:nvPr/>
        </p:nvSpPr>
        <p:spPr>
          <a:xfrm>
            <a:off x="870506" y="475648"/>
            <a:ext cx="1966164" cy="19661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10" name="Picture 9" descr="Logo&#10;&#10;Description automatically generated">
            <a:extLst>
              <a:ext uri="{FF2B5EF4-FFF2-40B4-BE49-F238E27FC236}">
                <a16:creationId xmlns:a16="http://schemas.microsoft.com/office/drawing/2014/main" id="{342B7E08-BA46-2814-DD5D-D3AB7A9507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57898" y="940919"/>
            <a:ext cx="791381" cy="1035622"/>
          </a:xfrm>
          <a:prstGeom prst="rect">
            <a:avLst/>
          </a:prstGeom>
        </p:spPr>
      </p:pic>
    </p:spTree>
    <p:extLst>
      <p:ext uri="{BB962C8B-B14F-4D97-AF65-F5344CB8AC3E}">
        <p14:creationId xmlns:p14="http://schemas.microsoft.com/office/powerpoint/2010/main" val="136052168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7EC501F6-9847-494E-B247-7A29DA2ADD66}"/>
              </a:ext>
            </a:extLst>
          </p:cNvPr>
          <p:cNvSpPr/>
          <p:nvPr/>
        </p:nvSpPr>
        <p:spPr>
          <a:xfrm>
            <a:off x="486549" y="3459848"/>
            <a:ext cx="5130479" cy="2179175"/>
          </a:xfrm>
          <a:prstGeom prst="roundRect">
            <a:avLst>
              <a:gd name="adj" fmla="val 1652"/>
            </a:avLst>
          </a:prstGeom>
          <a:solidFill>
            <a:schemeClr val="bg1"/>
          </a:solidFill>
          <a:ln w="9525">
            <a:solidFill>
              <a:srgbClr val="79A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EFB43650-E3B0-C047-B009-79B4CEC02C61}"/>
              </a:ext>
            </a:extLst>
          </p:cNvPr>
          <p:cNvSpPr/>
          <p:nvPr/>
        </p:nvSpPr>
        <p:spPr>
          <a:xfrm>
            <a:off x="486549" y="1021451"/>
            <a:ext cx="5130479" cy="2179175"/>
          </a:xfrm>
          <a:prstGeom prst="roundRect">
            <a:avLst>
              <a:gd name="adj" fmla="val 1652"/>
            </a:avLst>
          </a:prstGeom>
          <a:solidFill>
            <a:schemeClr val="bg1"/>
          </a:solidFill>
          <a:ln w="9525">
            <a:solidFill>
              <a:srgbClr val="79A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7950F2-4A47-4F47-9CAC-F7B646D26BAF}"/>
              </a:ext>
            </a:extLst>
          </p:cNvPr>
          <p:cNvSpPr>
            <a:spLocks noGrp="1"/>
          </p:cNvSpPr>
          <p:nvPr>
            <p:ph type="title"/>
          </p:nvPr>
        </p:nvSpPr>
        <p:spPr>
          <a:xfrm>
            <a:off x="684213" y="1259884"/>
            <a:ext cx="5688013" cy="604265"/>
          </a:xfrm>
        </p:spPr>
        <p:txBody>
          <a:bodyPr/>
          <a:lstStyle/>
          <a:p>
            <a:r>
              <a:rPr lang="en-US" dirty="0"/>
              <a:t>Discussion 1 (pairs)</a:t>
            </a:r>
          </a:p>
        </p:txBody>
      </p:sp>
      <p:sp>
        <p:nvSpPr>
          <p:cNvPr id="9" name="Content Placeholder 6">
            <a:extLst>
              <a:ext uri="{FF2B5EF4-FFF2-40B4-BE49-F238E27FC236}">
                <a16:creationId xmlns:a16="http://schemas.microsoft.com/office/drawing/2014/main" id="{09522383-497C-C945-8E73-059AE8DA6E00}"/>
              </a:ext>
            </a:extLst>
          </p:cNvPr>
          <p:cNvSpPr>
            <a:spLocks noGrp="1"/>
          </p:cNvSpPr>
          <p:nvPr>
            <p:ph idx="1"/>
          </p:nvPr>
        </p:nvSpPr>
        <p:spPr>
          <a:xfrm>
            <a:off x="684213" y="1937220"/>
            <a:ext cx="4876800" cy="1045665"/>
          </a:xfrm>
        </p:spPr>
        <p:txBody>
          <a:bodyPr>
            <a:normAutofit/>
          </a:bodyPr>
          <a:lstStyle/>
          <a:p>
            <a:r>
              <a:rPr lang="en-GB" sz="2200" b="0" dirty="0">
                <a:solidFill>
                  <a:srgbClr val="005E84"/>
                </a:solidFill>
                <a:latin typeface="Roboto Slab" pitchFamily="2" charset="0"/>
                <a:ea typeface="Roboto Slab" pitchFamily="2" charset="0"/>
              </a:rPr>
              <a:t>What do you think about Polly’s answer to our mental health being a priority?</a:t>
            </a:r>
          </a:p>
        </p:txBody>
      </p:sp>
      <p:sp>
        <p:nvSpPr>
          <p:cNvPr id="5" name="Title 1">
            <a:extLst>
              <a:ext uri="{FF2B5EF4-FFF2-40B4-BE49-F238E27FC236}">
                <a16:creationId xmlns:a16="http://schemas.microsoft.com/office/drawing/2014/main" id="{B3292D5B-7BB6-4343-965E-9CC3F5B1A2B5}"/>
              </a:ext>
            </a:extLst>
          </p:cNvPr>
          <p:cNvSpPr txBox="1">
            <a:spLocks/>
          </p:cNvSpPr>
          <p:nvPr/>
        </p:nvSpPr>
        <p:spPr>
          <a:xfrm>
            <a:off x="684212" y="3671661"/>
            <a:ext cx="5688013" cy="165576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US" dirty="0"/>
              <a:t>Discussion 2 (pairs)</a:t>
            </a:r>
          </a:p>
        </p:txBody>
      </p:sp>
      <p:sp>
        <p:nvSpPr>
          <p:cNvPr id="6" name="Content Placeholder 6">
            <a:extLst>
              <a:ext uri="{FF2B5EF4-FFF2-40B4-BE49-F238E27FC236}">
                <a16:creationId xmlns:a16="http://schemas.microsoft.com/office/drawing/2014/main" id="{85CD2FBD-E812-9B48-B71F-1B37BA7F9E4A}"/>
              </a:ext>
            </a:extLst>
          </p:cNvPr>
          <p:cNvSpPr txBox="1">
            <a:spLocks/>
          </p:cNvSpPr>
          <p:nvPr/>
        </p:nvSpPr>
        <p:spPr>
          <a:xfrm>
            <a:off x="684213" y="4402138"/>
            <a:ext cx="3887788" cy="1334634"/>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latin typeface="Roboto Slab" pitchFamily="2" charset="0"/>
              </a:rPr>
              <a:t>What can get in the way of us making our mental health a priority?</a:t>
            </a:r>
          </a:p>
        </p:txBody>
      </p:sp>
      <p:pic>
        <p:nvPicPr>
          <p:cNvPr id="8" name="Graphic 7">
            <a:extLst>
              <a:ext uri="{FF2B5EF4-FFF2-40B4-BE49-F238E27FC236}">
                <a16:creationId xmlns:a16="http://schemas.microsoft.com/office/drawing/2014/main" id="{D2F38E02-7114-F567-F16D-492B1126D5C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89223" y="3831824"/>
            <a:ext cx="2681386" cy="3361174"/>
          </a:xfrm>
          <a:prstGeom prst="rect">
            <a:avLst/>
          </a:prstGeom>
        </p:spPr>
      </p:pic>
    </p:spTree>
    <p:extLst>
      <p:ext uri="{BB962C8B-B14F-4D97-AF65-F5344CB8AC3E}">
        <p14:creationId xmlns:p14="http://schemas.microsoft.com/office/powerpoint/2010/main" val="1094589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P spid="2" grpId="0"/>
      <p:bldP spid="9" grpId="0" build="p"/>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A99460C-B6F5-2940-AAD0-A83E4A3A6939}"/>
              </a:ext>
            </a:extLst>
          </p:cNvPr>
          <p:cNvSpPr txBox="1"/>
          <p:nvPr/>
        </p:nvSpPr>
        <p:spPr>
          <a:xfrm>
            <a:off x="759118" y="5571004"/>
            <a:ext cx="7328968" cy="861774"/>
          </a:xfrm>
          <a:prstGeom prst="rect">
            <a:avLst/>
          </a:prstGeom>
          <a:noFill/>
        </p:spPr>
        <p:txBody>
          <a:bodyPr wrap="square" lIns="0" tIns="0" rIns="0" bIns="0" rtlCol="0">
            <a:spAutoFit/>
          </a:bodyPr>
          <a:lstStyle/>
          <a:p>
            <a:r>
              <a:rPr lang="en-GB" sz="1400" dirty="0">
                <a:solidFill>
                  <a:srgbClr val="005E84"/>
                </a:solidFill>
                <a:latin typeface="Roboto Slab" pitchFamily="2" charset="0"/>
                <a:ea typeface="Roboto Slab" pitchFamily="2" charset="0"/>
                <a:cs typeface="Arial"/>
              </a:rPr>
              <a:t>Now, listen from 2:40 to 5:10</a:t>
            </a:r>
          </a:p>
          <a:p>
            <a:endParaRPr lang="en-GB" sz="1400" b="1" dirty="0">
              <a:solidFill>
                <a:srgbClr val="005E84"/>
              </a:solidFill>
              <a:latin typeface="Roboto Slab" pitchFamily="2" charset="0"/>
              <a:ea typeface="Roboto Slab" pitchFamily="2" charset="0"/>
              <a:cs typeface="Arial"/>
            </a:endParaRPr>
          </a:p>
          <a:p>
            <a:r>
              <a:rPr lang="en-GB" sz="1400" dirty="0">
                <a:solidFill>
                  <a:srgbClr val="005E84"/>
                </a:solidFill>
                <a:latin typeface="Roboto Slab" pitchFamily="2" charset="0"/>
                <a:ea typeface="Roboto Slab" pitchFamily="2" charset="0"/>
                <a:cs typeface="Arial"/>
              </a:rPr>
              <a:t>This podcast was produced by a group of young people in the north east of England in partnership with the charity </a:t>
            </a:r>
            <a:r>
              <a:rPr lang="en-GB" sz="1400" b="1" dirty="0">
                <a:solidFill>
                  <a:srgbClr val="005E84"/>
                </a:solidFill>
                <a:latin typeface="Roboto Slab" pitchFamily="2" charset="0"/>
                <a:ea typeface="Roboto Slab" pitchFamily="2" charset="0"/>
                <a:cs typeface="Arial"/>
              </a:rPr>
              <a:t>Headliners UK</a:t>
            </a:r>
          </a:p>
        </p:txBody>
      </p:sp>
      <p:pic>
        <p:nvPicPr>
          <p:cNvPr id="4" name="Online Media 3" title="CoRay Voices Episode 3">
            <a:hlinkClick r:id="" action="ppaction://media"/>
            <a:extLst>
              <a:ext uri="{FF2B5EF4-FFF2-40B4-BE49-F238E27FC236}">
                <a16:creationId xmlns:a16="http://schemas.microsoft.com/office/drawing/2014/main" id="{90B08D43-0D80-AD5F-10EA-FA7F7236D7D1}"/>
              </a:ext>
            </a:extLst>
          </p:cNvPr>
          <p:cNvPicPr>
            <a:picLocks noRot="1" noChangeAspect="1"/>
          </p:cNvPicPr>
          <p:nvPr>
            <a:videoFile r:link="rId1"/>
          </p:nvPr>
        </p:nvPicPr>
        <p:blipFill>
          <a:blip r:embed="rId4"/>
          <a:stretch>
            <a:fillRect/>
          </a:stretch>
        </p:blipFill>
        <p:spPr>
          <a:xfrm>
            <a:off x="684213" y="967640"/>
            <a:ext cx="7863515" cy="4442886"/>
          </a:xfrm>
          <a:prstGeom prst="rect">
            <a:avLst/>
          </a:prstGeom>
        </p:spPr>
      </p:pic>
      <p:pic>
        <p:nvPicPr>
          <p:cNvPr id="3" name="Picture 2">
            <a:extLst>
              <a:ext uri="{FF2B5EF4-FFF2-40B4-BE49-F238E27FC236}">
                <a16:creationId xmlns:a16="http://schemas.microsoft.com/office/drawing/2014/main" id="{0ED4A96C-0802-B4DD-8376-A4C7F437F009}"/>
              </a:ext>
            </a:extLst>
          </p:cNvPr>
          <p:cNvPicPr>
            <a:picLocks noChangeAspect="1"/>
          </p:cNvPicPr>
          <p:nvPr/>
        </p:nvPicPr>
        <p:blipFill>
          <a:blip r:embed="rId5"/>
          <a:stretch>
            <a:fillRect/>
          </a:stretch>
        </p:blipFill>
        <p:spPr>
          <a:xfrm>
            <a:off x="684213" y="967640"/>
            <a:ext cx="7897091" cy="4442886"/>
          </a:xfrm>
          <a:prstGeom prst="rect">
            <a:avLst/>
          </a:prstGeom>
        </p:spPr>
      </p:pic>
    </p:spTree>
    <p:extLst>
      <p:ext uri="{BB962C8B-B14F-4D97-AF65-F5344CB8AC3E}">
        <p14:creationId xmlns:p14="http://schemas.microsoft.com/office/powerpoint/2010/main" val="3028427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EFB43650-E3B0-C047-B009-79B4CEC02C61}"/>
              </a:ext>
            </a:extLst>
          </p:cNvPr>
          <p:cNvSpPr/>
          <p:nvPr/>
        </p:nvSpPr>
        <p:spPr>
          <a:xfrm>
            <a:off x="486549" y="1021452"/>
            <a:ext cx="5130479" cy="3909778"/>
          </a:xfrm>
          <a:prstGeom prst="roundRect">
            <a:avLst>
              <a:gd name="adj" fmla="val 1652"/>
            </a:avLst>
          </a:prstGeom>
          <a:solidFill>
            <a:schemeClr val="bg1"/>
          </a:solidFill>
          <a:ln w="9525">
            <a:solidFill>
              <a:srgbClr val="79A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7950F2-4A47-4F47-9CAC-F7B646D26BAF}"/>
              </a:ext>
            </a:extLst>
          </p:cNvPr>
          <p:cNvSpPr>
            <a:spLocks noGrp="1"/>
          </p:cNvSpPr>
          <p:nvPr>
            <p:ph type="title"/>
          </p:nvPr>
        </p:nvSpPr>
        <p:spPr>
          <a:xfrm>
            <a:off x="684213" y="1254210"/>
            <a:ext cx="5688013" cy="1655762"/>
          </a:xfrm>
        </p:spPr>
        <p:txBody>
          <a:bodyPr/>
          <a:lstStyle/>
          <a:p>
            <a:r>
              <a:rPr lang="en-US" dirty="0"/>
              <a:t>Discussion</a:t>
            </a:r>
          </a:p>
        </p:txBody>
      </p:sp>
      <p:sp>
        <p:nvSpPr>
          <p:cNvPr id="9" name="Content Placeholder 6">
            <a:extLst>
              <a:ext uri="{FF2B5EF4-FFF2-40B4-BE49-F238E27FC236}">
                <a16:creationId xmlns:a16="http://schemas.microsoft.com/office/drawing/2014/main" id="{09522383-497C-C945-8E73-059AE8DA6E00}"/>
              </a:ext>
            </a:extLst>
          </p:cNvPr>
          <p:cNvSpPr>
            <a:spLocks noGrp="1"/>
          </p:cNvSpPr>
          <p:nvPr>
            <p:ph idx="1"/>
          </p:nvPr>
        </p:nvSpPr>
        <p:spPr>
          <a:xfrm>
            <a:off x="684213" y="2039853"/>
            <a:ext cx="4703714" cy="3816351"/>
          </a:xfrm>
        </p:spPr>
        <p:txBody>
          <a:bodyPr>
            <a:normAutofit/>
          </a:bodyPr>
          <a:lstStyle/>
          <a:p>
            <a:r>
              <a:rPr lang="en-GB" sz="2200" b="0" dirty="0">
                <a:solidFill>
                  <a:srgbClr val="005E84"/>
                </a:solidFill>
                <a:latin typeface="Roboto Slab" pitchFamily="2" charset="0"/>
                <a:ea typeface="Roboto Slab" pitchFamily="2" charset="0"/>
              </a:rPr>
              <a:t>What areas of someone’s life could be affected by their mental health?</a:t>
            </a:r>
          </a:p>
          <a:p>
            <a:endParaRPr lang="en-GB" sz="2200" b="0" dirty="0">
              <a:solidFill>
                <a:srgbClr val="005E84"/>
              </a:solidFill>
              <a:latin typeface="Roboto Slab" pitchFamily="2" charset="0"/>
              <a:ea typeface="Roboto Slab" pitchFamily="2" charset="0"/>
            </a:endParaRPr>
          </a:p>
          <a:p>
            <a:r>
              <a:rPr lang="en-GB" sz="2200" b="0" dirty="0">
                <a:solidFill>
                  <a:srgbClr val="005E84"/>
                </a:solidFill>
                <a:latin typeface="Roboto Slab" pitchFamily="2" charset="0"/>
                <a:ea typeface="Roboto Slab" pitchFamily="2" charset="0"/>
              </a:rPr>
              <a:t>If a problem was getting in the way of someone’s daily life, who might be available to talk to inside and outside of school?</a:t>
            </a:r>
          </a:p>
        </p:txBody>
      </p:sp>
      <p:pic>
        <p:nvPicPr>
          <p:cNvPr id="4" name="Picture 3" descr="A picture containing icon&#10;&#10;Description automatically generated">
            <a:extLst>
              <a:ext uri="{FF2B5EF4-FFF2-40B4-BE49-F238E27FC236}">
                <a16:creationId xmlns:a16="http://schemas.microsoft.com/office/drawing/2014/main" id="{191FC847-CF89-6017-B526-55426A0B370B}"/>
              </a:ext>
            </a:extLst>
          </p:cNvPr>
          <p:cNvPicPr>
            <a:picLocks noChangeAspect="1"/>
          </p:cNvPicPr>
          <p:nvPr/>
        </p:nvPicPr>
        <p:blipFill>
          <a:blip r:embed="rId3"/>
          <a:stretch>
            <a:fillRect/>
          </a:stretch>
        </p:blipFill>
        <p:spPr>
          <a:xfrm>
            <a:off x="5503286" y="4011847"/>
            <a:ext cx="3640714" cy="2997277"/>
          </a:xfrm>
          <a:prstGeom prst="rect">
            <a:avLst/>
          </a:prstGeom>
        </p:spPr>
      </p:pic>
    </p:spTree>
    <p:extLst>
      <p:ext uri="{BB962C8B-B14F-4D97-AF65-F5344CB8AC3E}">
        <p14:creationId xmlns:p14="http://schemas.microsoft.com/office/powerpoint/2010/main" val="307009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48D23BD-3591-6649-99C2-4F18227D18CE}"/>
              </a:ext>
            </a:extLst>
          </p:cNvPr>
          <p:cNvSpPr>
            <a:spLocks noGrp="1"/>
          </p:cNvSpPr>
          <p:nvPr>
            <p:ph type="ctrTitle"/>
          </p:nvPr>
        </p:nvSpPr>
        <p:spPr>
          <a:xfrm>
            <a:off x="1331913" y="1313816"/>
            <a:ext cx="4281096" cy="2663825"/>
          </a:xfrm>
        </p:spPr>
        <p:txBody>
          <a:bodyPr/>
          <a:lstStyle/>
          <a:p>
            <a:r>
              <a:rPr lang="en-US" dirty="0">
                <a:latin typeface="Brown" pitchFamily="2" charset="77"/>
              </a:rPr>
              <a:t>Barriers to seeking help</a:t>
            </a:r>
          </a:p>
        </p:txBody>
      </p:sp>
      <p:sp>
        <p:nvSpPr>
          <p:cNvPr id="2" name="TextBox 1">
            <a:extLst>
              <a:ext uri="{FF2B5EF4-FFF2-40B4-BE49-F238E27FC236}">
                <a16:creationId xmlns:a16="http://schemas.microsoft.com/office/drawing/2014/main" id="{D3A20C0A-3FB4-AB3D-348D-A01C57930463}"/>
              </a:ext>
            </a:extLst>
          </p:cNvPr>
          <p:cNvSpPr txBox="1"/>
          <p:nvPr/>
        </p:nvSpPr>
        <p:spPr>
          <a:xfrm>
            <a:off x="11243930" y="965790"/>
            <a:ext cx="27432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p>
        </p:txBody>
      </p:sp>
      <p:pic>
        <p:nvPicPr>
          <p:cNvPr id="5" name="Picture 4" descr="Logo&#10;&#10;Description automatically generated">
            <a:extLst>
              <a:ext uri="{FF2B5EF4-FFF2-40B4-BE49-F238E27FC236}">
                <a16:creationId xmlns:a16="http://schemas.microsoft.com/office/drawing/2014/main" id="{70A2C0D8-7512-A4FC-B212-A65797810280}"/>
              </a:ext>
            </a:extLst>
          </p:cNvPr>
          <p:cNvPicPr>
            <a:picLocks noChangeAspect="1"/>
          </p:cNvPicPr>
          <p:nvPr/>
        </p:nvPicPr>
        <p:blipFill>
          <a:blip r:embed="rId2"/>
          <a:stretch>
            <a:fillRect/>
          </a:stretch>
        </p:blipFill>
        <p:spPr>
          <a:xfrm>
            <a:off x="5264395" y="2513753"/>
            <a:ext cx="4464442" cy="4828887"/>
          </a:xfrm>
          <a:prstGeom prst="rect">
            <a:avLst/>
          </a:prstGeom>
        </p:spPr>
      </p:pic>
    </p:spTree>
    <p:extLst>
      <p:ext uri="{BB962C8B-B14F-4D97-AF65-F5344CB8AC3E}">
        <p14:creationId xmlns:p14="http://schemas.microsoft.com/office/powerpoint/2010/main" val="1561824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nline Media 5" title="CoRay Voices Episode 3">
            <a:hlinkClick r:id="" action="ppaction://media"/>
            <a:extLst>
              <a:ext uri="{FF2B5EF4-FFF2-40B4-BE49-F238E27FC236}">
                <a16:creationId xmlns:a16="http://schemas.microsoft.com/office/drawing/2014/main" id="{29B0B08F-2747-F788-4F90-927613678C38}"/>
              </a:ext>
            </a:extLst>
          </p:cNvPr>
          <p:cNvPicPr>
            <a:picLocks noRot="1" noChangeAspect="1"/>
          </p:cNvPicPr>
          <p:nvPr>
            <a:videoFile r:link="rId1"/>
          </p:nvPr>
        </p:nvPicPr>
        <p:blipFill>
          <a:blip r:embed="rId4"/>
          <a:stretch>
            <a:fillRect/>
          </a:stretch>
        </p:blipFill>
        <p:spPr>
          <a:xfrm>
            <a:off x="4951852" y="2420938"/>
            <a:ext cx="4021796" cy="2272315"/>
          </a:xfrm>
          <a:prstGeom prst="rect">
            <a:avLst/>
          </a:prstGeom>
        </p:spPr>
      </p:pic>
      <p:sp>
        <p:nvSpPr>
          <p:cNvPr id="4" name="Title 3">
            <a:extLst>
              <a:ext uri="{FF2B5EF4-FFF2-40B4-BE49-F238E27FC236}">
                <a16:creationId xmlns:a16="http://schemas.microsoft.com/office/drawing/2014/main" id="{70B917CC-69D0-0542-8013-3A172714F7A2}"/>
              </a:ext>
            </a:extLst>
          </p:cNvPr>
          <p:cNvSpPr>
            <a:spLocks noGrp="1"/>
          </p:cNvSpPr>
          <p:nvPr>
            <p:ph type="title"/>
          </p:nvPr>
        </p:nvSpPr>
        <p:spPr/>
        <p:txBody>
          <a:bodyPr/>
          <a:lstStyle/>
          <a:p>
            <a:r>
              <a:rPr lang="en-US" dirty="0"/>
              <a:t>Barriers</a:t>
            </a:r>
          </a:p>
        </p:txBody>
      </p:sp>
      <p:sp>
        <p:nvSpPr>
          <p:cNvPr id="5" name="Content Placeholder 4">
            <a:extLst>
              <a:ext uri="{FF2B5EF4-FFF2-40B4-BE49-F238E27FC236}">
                <a16:creationId xmlns:a16="http://schemas.microsoft.com/office/drawing/2014/main" id="{32F06338-6AEF-DA4B-A1DF-7116F12740E5}"/>
              </a:ext>
            </a:extLst>
          </p:cNvPr>
          <p:cNvSpPr>
            <a:spLocks noGrp="1"/>
          </p:cNvSpPr>
          <p:nvPr>
            <p:ph idx="1"/>
          </p:nvPr>
        </p:nvSpPr>
        <p:spPr>
          <a:xfrm>
            <a:off x="684213" y="2420937"/>
            <a:ext cx="4141006" cy="3816351"/>
          </a:xfrm>
        </p:spPr>
        <p:txBody>
          <a:bodyPr vert="horz" lIns="0" tIns="0" rIns="0" bIns="0" rtlCol="0" anchor="t">
            <a:normAutofit lnSpcReduction="10000"/>
          </a:bodyPr>
          <a:lstStyle/>
          <a:p>
            <a:r>
              <a:rPr lang="en-US" dirty="0">
                <a:ea typeface="Roboto Slab"/>
              </a:rPr>
              <a:t>Young people sometimes talk about feeling frustrated that others 'just don’t get it’!</a:t>
            </a:r>
          </a:p>
          <a:p>
            <a:endParaRPr lang="en-US" dirty="0"/>
          </a:p>
          <a:p>
            <a:r>
              <a:rPr lang="en-US" b="1" dirty="0">
                <a:solidFill>
                  <a:srgbClr val="79A3DC"/>
                </a:solidFill>
              </a:rPr>
              <a:t>Why might this be the case?</a:t>
            </a:r>
          </a:p>
          <a:p>
            <a:endParaRPr lang="en-US" dirty="0"/>
          </a:p>
          <a:p>
            <a:r>
              <a:rPr lang="en-US" dirty="0"/>
              <a:t>Now listen to the next clip and think about what makes it hard for those around us.</a:t>
            </a:r>
          </a:p>
          <a:p>
            <a:endParaRPr lang="en-US" dirty="0"/>
          </a:p>
          <a:p>
            <a:r>
              <a:rPr lang="en-US" dirty="0"/>
              <a:t>13:26-16:49</a:t>
            </a:r>
          </a:p>
        </p:txBody>
      </p:sp>
      <p:pic>
        <p:nvPicPr>
          <p:cNvPr id="3" name="Picture 2">
            <a:extLst>
              <a:ext uri="{FF2B5EF4-FFF2-40B4-BE49-F238E27FC236}">
                <a16:creationId xmlns:a16="http://schemas.microsoft.com/office/drawing/2014/main" id="{D31D3F1D-0C88-FB27-99CD-43C3A162A10C}"/>
              </a:ext>
            </a:extLst>
          </p:cNvPr>
          <p:cNvPicPr>
            <a:picLocks noChangeAspect="1"/>
          </p:cNvPicPr>
          <p:nvPr/>
        </p:nvPicPr>
        <p:blipFill>
          <a:blip r:embed="rId5"/>
          <a:stretch>
            <a:fillRect/>
          </a:stretch>
        </p:blipFill>
        <p:spPr>
          <a:xfrm>
            <a:off x="4934680" y="2420938"/>
            <a:ext cx="4038968" cy="2272315"/>
          </a:xfrm>
          <a:prstGeom prst="rect">
            <a:avLst/>
          </a:prstGeom>
        </p:spPr>
      </p:pic>
    </p:spTree>
    <p:extLst>
      <p:ext uri="{BB962C8B-B14F-4D97-AF65-F5344CB8AC3E}">
        <p14:creationId xmlns:p14="http://schemas.microsoft.com/office/powerpoint/2010/main" val="854495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E8DC0-B493-6842-A1C8-0FCB126B0745}"/>
              </a:ext>
            </a:extLst>
          </p:cNvPr>
          <p:cNvSpPr>
            <a:spLocks noGrp="1"/>
          </p:cNvSpPr>
          <p:nvPr>
            <p:ph type="title"/>
          </p:nvPr>
        </p:nvSpPr>
        <p:spPr/>
        <p:txBody>
          <a:bodyPr/>
          <a:lstStyle/>
          <a:p>
            <a:r>
              <a:rPr lang="en-US" dirty="0"/>
              <a:t>Possible ideas</a:t>
            </a:r>
          </a:p>
        </p:txBody>
      </p:sp>
      <p:sp>
        <p:nvSpPr>
          <p:cNvPr id="3" name="Content Placeholder 2">
            <a:extLst>
              <a:ext uri="{FF2B5EF4-FFF2-40B4-BE49-F238E27FC236}">
                <a16:creationId xmlns:a16="http://schemas.microsoft.com/office/drawing/2014/main" id="{C20F04B7-C91B-014B-9BA7-FF79C1B33239}"/>
              </a:ext>
            </a:extLst>
          </p:cNvPr>
          <p:cNvSpPr>
            <a:spLocks noGrp="1"/>
          </p:cNvSpPr>
          <p:nvPr>
            <p:ph idx="1"/>
          </p:nvPr>
        </p:nvSpPr>
        <p:spPr>
          <a:xfrm>
            <a:off x="684212" y="2420937"/>
            <a:ext cx="4810191" cy="3816351"/>
          </a:xfrm>
        </p:spPr>
        <p:txBody>
          <a:bodyPr>
            <a:normAutofit lnSpcReduction="10000"/>
          </a:bodyPr>
          <a:lstStyle/>
          <a:p>
            <a:pPr marL="342900" indent="-342900">
              <a:buFont typeface="Arial" panose="020B0604020202020204" pitchFamily="34" charset="0"/>
              <a:buChar char="•"/>
            </a:pPr>
            <a:r>
              <a:rPr lang="en-US" dirty="0"/>
              <a:t>Lack of confidence</a:t>
            </a:r>
          </a:p>
          <a:p>
            <a:pPr marL="342900" indent="-342900">
              <a:buFont typeface="Arial" panose="020B0604020202020204" pitchFamily="34" charset="0"/>
              <a:buChar char="•"/>
            </a:pPr>
            <a:r>
              <a:rPr lang="en-US" dirty="0"/>
              <a:t>Feeling like they don’t have the answers or are able to 'fix' things</a:t>
            </a:r>
          </a:p>
          <a:p>
            <a:pPr marL="342900" indent="-342900">
              <a:buFont typeface="Arial" panose="020B0604020202020204" pitchFamily="34" charset="0"/>
              <a:buChar char="•"/>
            </a:pPr>
            <a:r>
              <a:rPr lang="en-US" dirty="0"/>
              <a:t>They might be worried about saying the wrong thing</a:t>
            </a:r>
          </a:p>
          <a:p>
            <a:endParaRPr lang="en-US" dirty="0"/>
          </a:p>
          <a:p>
            <a:r>
              <a:rPr lang="en-US" dirty="0"/>
              <a:t>Knowing this can sometimes help </a:t>
            </a:r>
            <a:br>
              <a:rPr lang="en-US" dirty="0"/>
            </a:br>
            <a:r>
              <a:rPr lang="en-US" dirty="0"/>
              <a:t>us understand why some adults seem more willing to help than others – it doesn't reflect on your needs.</a:t>
            </a:r>
          </a:p>
        </p:txBody>
      </p:sp>
      <p:grpSp>
        <p:nvGrpSpPr>
          <p:cNvPr id="7" name="Group 6">
            <a:extLst>
              <a:ext uri="{FF2B5EF4-FFF2-40B4-BE49-F238E27FC236}">
                <a16:creationId xmlns:a16="http://schemas.microsoft.com/office/drawing/2014/main" id="{34E76248-6090-B14F-AC93-0B5121D79543}"/>
              </a:ext>
            </a:extLst>
          </p:cNvPr>
          <p:cNvGrpSpPr/>
          <p:nvPr/>
        </p:nvGrpSpPr>
        <p:grpSpPr>
          <a:xfrm>
            <a:off x="5529211" y="1359000"/>
            <a:ext cx="4140000" cy="4140000"/>
            <a:chOff x="5529211" y="1359000"/>
            <a:chExt cx="4140000" cy="4140000"/>
          </a:xfrm>
          <a:solidFill>
            <a:srgbClr val="79A3DC"/>
          </a:solidFill>
        </p:grpSpPr>
        <p:sp>
          <p:nvSpPr>
            <p:cNvPr id="5" name="Oval 4">
              <a:extLst>
                <a:ext uri="{FF2B5EF4-FFF2-40B4-BE49-F238E27FC236}">
                  <a16:creationId xmlns:a16="http://schemas.microsoft.com/office/drawing/2014/main" id="{F0358FE4-1C9B-2A46-A41A-19E7FFDD8707}"/>
                </a:ext>
              </a:extLst>
            </p:cNvPr>
            <p:cNvSpPr/>
            <p:nvPr/>
          </p:nvSpPr>
          <p:spPr>
            <a:xfrm>
              <a:off x="5529211" y="1359000"/>
              <a:ext cx="4140000" cy="41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DC6CE6EA-103A-5F43-A930-9B8A7C0622D6}"/>
                </a:ext>
              </a:extLst>
            </p:cNvPr>
            <p:cNvSpPr/>
            <p:nvPr/>
          </p:nvSpPr>
          <p:spPr>
            <a:xfrm>
              <a:off x="5799211" y="1629000"/>
              <a:ext cx="3600000" cy="360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sp>
          <p:nvSpPr>
            <p:cNvPr id="4" name="Content Placeholder 2">
              <a:extLst>
                <a:ext uri="{FF2B5EF4-FFF2-40B4-BE49-F238E27FC236}">
                  <a16:creationId xmlns:a16="http://schemas.microsoft.com/office/drawing/2014/main" id="{F8C4F586-D8A3-D64B-8085-0885390530F3}"/>
                </a:ext>
              </a:extLst>
            </p:cNvPr>
            <p:cNvSpPr txBox="1">
              <a:spLocks/>
            </p:cNvSpPr>
            <p:nvPr/>
          </p:nvSpPr>
          <p:spPr>
            <a:xfrm>
              <a:off x="6177550" y="2721433"/>
              <a:ext cx="2538514" cy="1846264"/>
            </a:xfrm>
            <a:prstGeom prst="rect">
              <a:avLst/>
            </a:prstGeom>
            <a:grpFill/>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dirty="0">
                  <a:solidFill>
                    <a:schemeClr val="bg1"/>
                  </a:solidFill>
                </a:rPr>
                <a:t>This is where Polly's point on being persistent can be helpful!</a:t>
              </a:r>
            </a:p>
          </p:txBody>
        </p:sp>
      </p:grpSp>
    </p:spTree>
    <p:extLst>
      <p:ext uri="{BB962C8B-B14F-4D97-AF65-F5344CB8AC3E}">
        <p14:creationId xmlns:p14="http://schemas.microsoft.com/office/powerpoint/2010/main" val="284414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6C915A72-C2A1-424C-AC7B-83918AD22466}"/>
              </a:ext>
            </a:extLst>
          </p:cNvPr>
          <p:cNvSpPr/>
          <p:nvPr/>
        </p:nvSpPr>
        <p:spPr>
          <a:xfrm>
            <a:off x="684212" y="3505201"/>
            <a:ext cx="5261108" cy="2754086"/>
          </a:xfrm>
          <a:prstGeom prst="roundRect">
            <a:avLst>
              <a:gd name="adj" fmla="val 1652"/>
            </a:avLst>
          </a:prstGeom>
          <a:solidFill>
            <a:schemeClr val="bg1"/>
          </a:solidFill>
          <a:ln w="9525">
            <a:solidFill>
              <a:srgbClr val="79A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7417A1B-598A-3445-881E-C8A966519411}"/>
              </a:ext>
            </a:extLst>
          </p:cNvPr>
          <p:cNvSpPr>
            <a:spLocks noGrp="1"/>
          </p:cNvSpPr>
          <p:nvPr>
            <p:ph type="title"/>
          </p:nvPr>
        </p:nvSpPr>
        <p:spPr/>
        <p:txBody>
          <a:bodyPr/>
          <a:lstStyle/>
          <a:p>
            <a:r>
              <a:rPr lang="en-US" dirty="0"/>
              <a:t>Activity </a:t>
            </a:r>
            <a:br>
              <a:rPr lang="en-US" dirty="0"/>
            </a:br>
            <a:r>
              <a:rPr lang="en-US" dirty="0">
                <a:solidFill>
                  <a:srgbClr val="79A3DC"/>
                </a:solidFill>
              </a:rPr>
              <a:t>Part 1</a:t>
            </a:r>
          </a:p>
        </p:txBody>
      </p:sp>
      <p:sp>
        <p:nvSpPr>
          <p:cNvPr id="3" name="Content Placeholder 2">
            <a:extLst>
              <a:ext uri="{FF2B5EF4-FFF2-40B4-BE49-F238E27FC236}">
                <a16:creationId xmlns:a16="http://schemas.microsoft.com/office/drawing/2014/main" id="{6E60B5B4-8269-5C47-B16D-DF3AB218C518}"/>
              </a:ext>
            </a:extLst>
          </p:cNvPr>
          <p:cNvSpPr>
            <a:spLocks noGrp="1"/>
          </p:cNvSpPr>
          <p:nvPr>
            <p:ph idx="1"/>
          </p:nvPr>
        </p:nvSpPr>
        <p:spPr>
          <a:xfrm>
            <a:off x="740262" y="1986075"/>
            <a:ext cx="5575911" cy="3816351"/>
          </a:xfrm>
        </p:spPr>
        <p:txBody>
          <a:bodyPr>
            <a:normAutofit/>
          </a:bodyPr>
          <a:lstStyle/>
          <a:p>
            <a:r>
              <a:rPr lang="en-US" dirty="0"/>
              <a:t>You will be given a scenario in small groups at your table, along with the </a:t>
            </a:r>
            <a:r>
              <a:rPr lang="en-US" dirty="0" err="1"/>
              <a:t>CoRAY</a:t>
            </a:r>
            <a:r>
              <a:rPr lang="en-US" dirty="0"/>
              <a:t> key messages.</a:t>
            </a:r>
            <a:endParaRPr lang="en-US" dirty="0">
              <a:solidFill>
                <a:srgbClr val="94C11F"/>
              </a:solidFill>
            </a:endParaRPr>
          </a:p>
        </p:txBody>
      </p:sp>
      <p:sp>
        <p:nvSpPr>
          <p:cNvPr id="7" name="Content Placeholder 2">
            <a:extLst>
              <a:ext uri="{FF2B5EF4-FFF2-40B4-BE49-F238E27FC236}">
                <a16:creationId xmlns:a16="http://schemas.microsoft.com/office/drawing/2014/main" id="{968A9741-720D-B04B-AB04-721BE799D1A4}"/>
              </a:ext>
            </a:extLst>
          </p:cNvPr>
          <p:cNvSpPr txBox="1">
            <a:spLocks/>
          </p:cNvSpPr>
          <p:nvPr/>
        </p:nvSpPr>
        <p:spPr>
          <a:xfrm>
            <a:off x="873678" y="3962400"/>
            <a:ext cx="4852208" cy="2209800"/>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Look over the scenario and, using the key messages for support, discuss: </a:t>
            </a:r>
          </a:p>
          <a:p>
            <a:pPr marL="285750" indent="-285750">
              <a:buFont typeface="Arial" panose="020B0604020202020204" pitchFamily="34" charset="0"/>
              <a:buChar char="•"/>
            </a:pPr>
            <a:r>
              <a:rPr lang="en-US" sz="1800" b="1" dirty="0">
                <a:solidFill>
                  <a:srgbClr val="79A3DC"/>
                </a:solidFill>
              </a:rPr>
              <a:t>What do you think is going on for this person and how is it affecting their wellbeing? </a:t>
            </a:r>
          </a:p>
          <a:p>
            <a:pPr marL="285750" indent="-285750">
              <a:buFont typeface="Arial" panose="020B0604020202020204" pitchFamily="34" charset="0"/>
              <a:buChar char="•"/>
            </a:pPr>
            <a:r>
              <a:rPr lang="en-US" sz="1800" b="1" dirty="0">
                <a:solidFill>
                  <a:srgbClr val="79A3DC"/>
                </a:solidFill>
              </a:rPr>
              <a:t>What could be the benefits of seeking help for this individual?</a:t>
            </a:r>
          </a:p>
        </p:txBody>
      </p:sp>
      <p:pic>
        <p:nvPicPr>
          <p:cNvPr id="4" name="Graphic 3">
            <a:extLst>
              <a:ext uri="{FF2B5EF4-FFF2-40B4-BE49-F238E27FC236}">
                <a16:creationId xmlns:a16="http://schemas.microsoft.com/office/drawing/2014/main" id="{1D16B627-B05C-8A4C-00EE-051ABD7BFCC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3678" y="3230219"/>
            <a:ext cx="543569" cy="549964"/>
          </a:xfrm>
          <a:prstGeom prst="rect">
            <a:avLst/>
          </a:prstGeom>
        </p:spPr>
      </p:pic>
    </p:spTree>
    <p:extLst>
      <p:ext uri="{BB962C8B-B14F-4D97-AF65-F5344CB8AC3E}">
        <p14:creationId xmlns:p14="http://schemas.microsoft.com/office/powerpoint/2010/main" val="1553548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17A1B-598A-3445-881E-C8A966519411}"/>
              </a:ext>
            </a:extLst>
          </p:cNvPr>
          <p:cNvSpPr>
            <a:spLocks noGrp="1"/>
          </p:cNvSpPr>
          <p:nvPr>
            <p:ph type="title"/>
          </p:nvPr>
        </p:nvSpPr>
        <p:spPr/>
        <p:txBody>
          <a:bodyPr/>
          <a:lstStyle/>
          <a:p>
            <a:r>
              <a:rPr lang="en-US" dirty="0"/>
              <a:t>Activity </a:t>
            </a:r>
            <a:br>
              <a:rPr lang="en-US" dirty="0"/>
            </a:br>
            <a:r>
              <a:rPr lang="en-US" dirty="0">
                <a:solidFill>
                  <a:srgbClr val="79A3DC"/>
                </a:solidFill>
              </a:rPr>
              <a:t>Part 2</a:t>
            </a:r>
          </a:p>
        </p:txBody>
      </p:sp>
      <p:sp>
        <p:nvSpPr>
          <p:cNvPr id="3" name="Content Placeholder 2">
            <a:extLst>
              <a:ext uri="{FF2B5EF4-FFF2-40B4-BE49-F238E27FC236}">
                <a16:creationId xmlns:a16="http://schemas.microsoft.com/office/drawing/2014/main" id="{6E60B5B4-8269-5C47-B16D-DF3AB218C518}"/>
              </a:ext>
            </a:extLst>
          </p:cNvPr>
          <p:cNvSpPr>
            <a:spLocks noGrp="1"/>
          </p:cNvSpPr>
          <p:nvPr>
            <p:ph idx="1"/>
          </p:nvPr>
        </p:nvSpPr>
        <p:spPr>
          <a:xfrm>
            <a:off x="684212" y="2420937"/>
            <a:ext cx="5378963" cy="3816351"/>
          </a:xfrm>
        </p:spPr>
        <p:txBody>
          <a:bodyPr>
            <a:noAutofit/>
          </a:bodyPr>
          <a:lstStyle/>
          <a:p>
            <a:r>
              <a:rPr lang="en-US" dirty="0"/>
              <a:t>Using the </a:t>
            </a:r>
            <a:r>
              <a:rPr lang="en-US" dirty="0" err="1"/>
              <a:t>CoRAY</a:t>
            </a:r>
            <a:r>
              <a:rPr lang="en-US" dirty="0"/>
              <a:t> key messages for support, you will now carry out an activity where you consider what the </a:t>
            </a:r>
            <a:r>
              <a:rPr lang="en-US" b="1" dirty="0">
                <a:solidFill>
                  <a:srgbClr val="79A3DC"/>
                </a:solidFill>
              </a:rPr>
              <a:t>barriers to seeking help </a:t>
            </a:r>
            <a:r>
              <a:rPr lang="en-US" dirty="0"/>
              <a:t>might be for this person in terms of how they think, feel and behave.</a:t>
            </a:r>
          </a:p>
          <a:p>
            <a:endParaRPr lang="en-US" dirty="0"/>
          </a:p>
          <a:p>
            <a:r>
              <a:rPr lang="en-US" b="1" dirty="0"/>
              <a:t>You will then consider how they might overcome these barriers and where they can seek help.</a:t>
            </a:r>
            <a:endParaRPr lang="en-US" b="1" dirty="0">
              <a:solidFill>
                <a:srgbClr val="94C11F"/>
              </a:solidFill>
            </a:endParaRPr>
          </a:p>
        </p:txBody>
      </p:sp>
    </p:spTree>
    <p:extLst>
      <p:ext uri="{BB962C8B-B14F-4D97-AF65-F5344CB8AC3E}">
        <p14:creationId xmlns:p14="http://schemas.microsoft.com/office/powerpoint/2010/main" val="2053929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6C915A72-C2A1-424C-AC7B-83918AD22466}"/>
              </a:ext>
            </a:extLst>
          </p:cNvPr>
          <p:cNvSpPr/>
          <p:nvPr/>
        </p:nvSpPr>
        <p:spPr>
          <a:xfrm>
            <a:off x="684212" y="2895598"/>
            <a:ext cx="5261108" cy="3352802"/>
          </a:xfrm>
          <a:prstGeom prst="roundRect">
            <a:avLst>
              <a:gd name="adj" fmla="val 1652"/>
            </a:avLst>
          </a:prstGeom>
          <a:solidFill>
            <a:schemeClr val="bg1"/>
          </a:solidFill>
          <a:ln w="9525">
            <a:solidFill>
              <a:srgbClr val="79A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7417A1B-598A-3445-881E-C8A966519411}"/>
              </a:ext>
            </a:extLst>
          </p:cNvPr>
          <p:cNvSpPr>
            <a:spLocks noGrp="1"/>
          </p:cNvSpPr>
          <p:nvPr>
            <p:ph type="title"/>
          </p:nvPr>
        </p:nvSpPr>
        <p:spPr/>
        <p:txBody>
          <a:bodyPr/>
          <a:lstStyle/>
          <a:p>
            <a:r>
              <a:rPr lang="en-US" dirty="0"/>
              <a:t>Activity</a:t>
            </a:r>
            <a:br>
              <a:rPr lang="en-US" dirty="0"/>
            </a:br>
            <a:r>
              <a:rPr lang="en-US" dirty="0">
                <a:solidFill>
                  <a:srgbClr val="79A3DC"/>
                </a:solidFill>
              </a:rPr>
              <a:t>Part 2</a:t>
            </a:r>
          </a:p>
        </p:txBody>
      </p:sp>
      <p:sp>
        <p:nvSpPr>
          <p:cNvPr id="3" name="Content Placeholder 2">
            <a:extLst>
              <a:ext uri="{FF2B5EF4-FFF2-40B4-BE49-F238E27FC236}">
                <a16:creationId xmlns:a16="http://schemas.microsoft.com/office/drawing/2014/main" id="{6E60B5B4-8269-5C47-B16D-DF3AB218C518}"/>
              </a:ext>
            </a:extLst>
          </p:cNvPr>
          <p:cNvSpPr>
            <a:spLocks noGrp="1"/>
          </p:cNvSpPr>
          <p:nvPr>
            <p:ph idx="1"/>
          </p:nvPr>
        </p:nvSpPr>
        <p:spPr>
          <a:xfrm>
            <a:off x="684212" y="2111448"/>
            <a:ext cx="7524751" cy="3816351"/>
          </a:xfrm>
        </p:spPr>
        <p:txBody>
          <a:bodyPr>
            <a:normAutofit/>
          </a:bodyPr>
          <a:lstStyle/>
          <a:p>
            <a:r>
              <a:rPr lang="en-US" dirty="0"/>
              <a:t>Exploring the barriers to seeking help</a:t>
            </a:r>
            <a:endParaRPr lang="en-US" dirty="0">
              <a:solidFill>
                <a:srgbClr val="94C11F"/>
              </a:solidFill>
            </a:endParaRPr>
          </a:p>
        </p:txBody>
      </p:sp>
      <p:sp>
        <p:nvSpPr>
          <p:cNvPr id="7" name="Content Placeholder 2">
            <a:extLst>
              <a:ext uri="{FF2B5EF4-FFF2-40B4-BE49-F238E27FC236}">
                <a16:creationId xmlns:a16="http://schemas.microsoft.com/office/drawing/2014/main" id="{968A9741-720D-B04B-AB04-721BE799D1A4}"/>
              </a:ext>
            </a:extLst>
          </p:cNvPr>
          <p:cNvSpPr txBox="1">
            <a:spLocks/>
          </p:cNvSpPr>
          <p:nvPr/>
        </p:nvSpPr>
        <p:spPr>
          <a:xfrm>
            <a:off x="873678" y="3408361"/>
            <a:ext cx="2947208" cy="2676751"/>
          </a:xfrm>
          <a:prstGeom prst="rect">
            <a:avLst/>
          </a:prstGeom>
        </p:spPr>
        <p:txBody>
          <a:bodyPr vert="horz" lIns="0" tIns="0" rIns="0" bIns="0" rtlCol="0">
            <a:normAutofit lnSpcReduction="10000"/>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1800" b="1" dirty="0">
                <a:solidFill>
                  <a:srgbClr val="79A3DC"/>
                </a:solidFill>
              </a:rPr>
              <a:t>What might be stopping this person from seeking help? </a:t>
            </a:r>
          </a:p>
          <a:p>
            <a:pPr marL="285750" indent="-285750">
              <a:buFont typeface="Arial" panose="020B0604020202020204" pitchFamily="34" charset="0"/>
              <a:buChar char="•"/>
            </a:pPr>
            <a:r>
              <a:rPr lang="en-US" sz="1800" b="1" dirty="0">
                <a:solidFill>
                  <a:srgbClr val="79A3DC"/>
                </a:solidFill>
              </a:rPr>
              <a:t>How might they be thinking, feeling and behaving?</a:t>
            </a:r>
          </a:p>
          <a:p>
            <a:pPr marL="285750" indent="-285750">
              <a:buFont typeface="Arial" panose="020B0604020202020204" pitchFamily="34" charset="0"/>
              <a:buChar char="•"/>
            </a:pPr>
            <a:endParaRPr lang="en-US" sz="1800" dirty="0">
              <a:solidFill>
                <a:srgbClr val="94C11F"/>
              </a:solidFill>
            </a:endParaRPr>
          </a:p>
          <a:p>
            <a:r>
              <a:rPr lang="en-US" sz="1800" dirty="0"/>
              <a:t>Record ideas around your body outline.</a:t>
            </a:r>
          </a:p>
        </p:txBody>
      </p:sp>
      <p:pic>
        <p:nvPicPr>
          <p:cNvPr id="5" name="Graphic 4">
            <a:extLst>
              <a:ext uri="{FF2B5EF4-FFF2-40B4-BE49-F238E27FC236}">
                <a16:creationId xmlns:a16="http://schemas.microsoft.com/office/drawing/2014/main" id="{52594BD8-89FD-6069-62E5-B516BC9170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3678" y="2620616"/>
            <a:ext cx="543569" cy="549964"/>
          </a:xfrm>
          <a:prstGeom prst="rect">
            <a:avLst/>
          </a:prstGeom>
        </p:spPr>
      </p:pic>
      <p:pic>
        <p:nvPicPr>
          <p:cNvPr id="8" name="Picture 7">
            <a:extLst>
              <a:ext uri="{FF2B5EF4-FFF2-40B4-BE49-F238E27FC236}">
                <a16:creationId xmlns:a16="http://schemas.microsoft.com/office/drawing/2014/main" id="{5FF3060B-F5B1-54BA-C557-9A0039786FA5}"/>
              </a:ext>
            </a:extLst>
          </p:cNvPr>
          <p:cNvPicPr>
            <a:picLocks noChangeAspect="1"/>
          </p:cNvPicPr>
          <p:nvPr/>
        </p:nvPicPr>
        <p:blipFill>
          <a:blip r:embed="rId5"/>
          <a:stretch>
            <a:fillRect/>
          </a:stretch>
        </p:blipFill>
        <p:spPr>
          <a:xfrm>
            <a:off x="4038600" y="3085204"/>
            <a:ext cx="1717457" cy="3163196"/>
          </a:xfrm>
          <a:prstGeom prst="rect">
            <a:avLst/>
          </a:prstGeom>
        </p:spPr>
      </p:pic>
    </p:spTree>
    <p:extLst>
      <p:ext uri="{BB962C8B-B14F-4D97-AF65-F5344CB8AC3E}">
        <p14:creationId xmlns:p14="http://schemas.microsoft.com/office/powerpoint/2010/main" val="1081484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B9F4B3F-E618-EA4C-9B1F-7FFD2AE08428}"/>
              </a:ext>
            </a:extLst>
          </p:cNvPr>
          <p:cNvSpPr>
            <a:spLocks noGrp="1"/>
          </p:cNvSpPr>
          <p:nvPr>
            <p:ph type="ctrTitle"/>
          </p:nvPr>
        </p:nvSpPr>
        <p:spPr>
          <a:xfrm>
            <a:off x="1331912" y="990258"/>
            <a:ext cx="5040313" cy="2663825"/>
          </a:xfrm>
        </p:spPr>
        <p:txBody>
          <a:bodyPr/>
          <a:lstStyle/>
          <a:p>
            <a:r>
              <a:rPr lang="en-US" dirty="0">
                <a:latin typeface="Brown"/>
              </a:rPr>
              <a:t>Seeking help</a:t>
            </a:r>
            <a:endParaRPr lang="en-US" dirty="0">
              <a:latin typeface="Brown" pitchFamily="2" charset="77"/>
            </a:endParaRPr>
          </a:p>
        </p:txBody>
      </p:sp>
      <p:pic>
        <p:nvPicPr>
          <p:cNvPr id="2" name="Picture 1">
            <a:extLst>
              <a:ext uri="{FF2B5EF4-FFF2-40B4-BE49-F238E27FC236}">
                <a16:creationId xmlns:a16="http://schemas.microsoft.com/office/drawing/2014/main" id="{5CD45FA0-47ED-19D8-E6BD-56122A12F078}"/>
              </a:ext>
            </a:extLst>
          </p:cNvPr>
          <p:cNvPicPr>
            <a:picLocks noChangeAspect="1"/>
          </p:cNvPicPr>
          <p:nvPr/>
        </p:nvPicPr>
        <p:blipFill>
          <a:blip r:embed="rId2"/>
          <a:srcRect/>
          <a:stretch/>
        </p:blipFill>
        <p:spPr>
          <a:xfrm>
            <a:off x="4267200" y="2322170"/>
            <a:ext cx="4876800" cy="4381500"/>
          </a:xfrm>
          <a:prstGeom prst="rect">
            <a:avLst/>
          </a:prstGeom>
        </p:spPr>
      </p:pic>
    </p:spTree>
    <p:extLst>
      <p:ext uri="{BB962C8B-B14F-4D97-AF65-F5344CB8AC3E}">
        <p14:creationId xmlns:p14="http://schemas.microsoft.com/office/powerpoint/2010/main" val="2582700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7B3C45C6-7550-074D-93F6-F64880A8E4E6}"/>
              </a:ext>
            </a:extLst>
          </p:cNvPr>
          <p:cNvSpPr>
            <a:spLocks noGrp="1"/>
          </p:cNvSpPr>
          <p:nvPr>
            <p:ph type="ctrTitle"/>
          </p:nvPr>
        </p:nvSpPr>
        <p:spPr>
          <a:xfrm>
            <a:off x="684213" y="765176"/>
            <a:ext cx="5040313" cy="1655762"/>
          </a:xfrm>
        </p:spPr>
        <p:txBody>
          <a:bodyPr anchor="t" anchorCtr="0"/>
          <a:lstStyle/>
          <a:p>
            <a:r>
              <a:rPr lang="en-GB" sz="3500" dirty="0">
                <a:latin typeface="Brown" pitchFamily="2" charset="0"/>
              </a:rPr>
              <a:t>Working together…</a:t>
            </a:r>
          </a:p>
        </p:txBody>
      </p:sp>
      <p:sp>
        <p:nvSpPr>
          <p:cNvPr id="11" name="Content Placeholder 2">
            <a:extLst>
              <a:ext uri="{FF2B5EF4-FFF2-40B4-BE49-F238E27FC236}">
                <a16:creationId xmlns:a16="http://schemas.microsoft.com/office/drawing/2014/main" id="{498AF5D3-E9D9-7E45-9D82-0407475C85AC}"/>
              </a:ext>
            </a:extLst>
          </p:cNvPr>
          <p:cNvSpPr>
            <a:spLocks noGrp="1"/>
          </p:cNvSpPr>
          <p:nvPr>
            <p:ph type="subTitle" idx="1"/>
          </p:nvPr>
        </p:nvSpPr>
        <p:spPr>
          <a:xfrm>
            <a:off x="684214" y="2420938"/>
            <a:ext cx="6877050" cy="3979862"/>
          </a:xfrm>
        </p:spPr>
        <p:txBody>
          <a:bodyPr vert="horz" lIns="0" tIns="0" rIns="0" bIns="0" rtlCol="0" anchor="t">
            <a:noAutofit/>
          </a:bodyPr>
          <a:lstStyle/>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Respect one another’s opinions</a:t>
            </a:r>
          </a:p>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Listen to each other</a:t>
            </a:r>
          </a:p>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Hands up </a:t>
            </a:r>
          </a:p>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Right to pass</a:t>
            </a:r>
          </a:p>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No question is a ‘silly’ question</a:t>
            </a:r>
          </a:p>
          <a:p>
            <a:pPr marL="342900" indent="-342900">
              <a:buFont typeface="Arial" panose="020B0604020202020204" pitchFamily="34" charset="0"/>
              <a:buChar char="•"/>
            </a:pPr>
            <a:r>
              <a:rPr lang="en-GB" sz="2400" dirty="0">
                <a:solidFill>
                  <a:srgbClr val="005E84"/>
                </a:solidFill>
                <a:latin typeface="Roboto Slab" pitchFamily="2" charset="0"/>
                <a:ea typeface="Roboto Slab" pitchFamily="2" charset="0"/>
              </a:rPr>
              <a:t>Do not use examples which use any personally identifiable information </a:t>
            </a:r>
          </a:p>
          <a:p>
            <a:endParaRPr lang="en-GB" sz="2000" b="1" dirty="0">
              <a:solidFill>
                <a:srgbClr val="005E84"/>
              </a:solidFill>
            </a:endParaRPr>
          </a:p>
          <a:p>
            <a:endParaRPr lang="en-GB" sz="2000" b="1" dirty="0">
              <a:solidFill>
                <a:srgbClr val="005E84"/>
              </a:solidFill>
            </a:endParaRPr>
          </a:p>
        </p:txBody>
      </p:sp>
    </p:spTree>
    <p:extLst>
      <p:ext uri="{BB962C8B-B14F-4D97-AF65-F5344CB8AC3E}">
        <p14:creationId xmlns:p14="http://schemas.microsoft.com/office/powerpoint/2010/main" val="3486787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fade">
                                      <p:cBhvr>
                                        <p:cTn id="27" dur="500"/>
                                        <p:tgtEl>
                                          <p:spTgt spid="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xEl>
                                              <p:pRg st="5" end="5"/>
                                            </p:txEl>
                                          </p:spTgt>
                                        </p:tgtEl>
                                        <p:attrNameLst>
                                          <p:attrName>style.visibility</p:attrName>
                                        </p:attrNameLst>
                                      </p:cBhvr>
                                      <p:to>
                                        <p:strVal val="visible"/>
                                      </p:to>
                                    </p:set>
                                    <p:animEffect transition="in" filter="fade">
                                      <p:cBhvr>
                                        <p:cTn id="32"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0EE4EB7E-B4E7-1E45-8B91-8F2D8F9A7292}"/>
              </a:ext>
            </a:extLst>
          </p:cNvPr>
          <p:cNvSpPr/>
          <p:nvPr/>
        </p:nvSpPr>
        <p:spPr>
          <a:xfrm>
            <a:off x="684212" y="2895598"/>
            <a:ext cx="5261108" cy="3352802"/>
          </a:xfrm>
          <a:prstGeom prst="roundRect">
            <a:avLst>
              <a:gd name="adj" fmla="val 1652"/>
            </a:avLst>
          </a:prstGeom>
          <a:solidFill>
            <a:schemeClr val="bg1"/>
          </a:solidFill>
          <a:ln w="9525">
            <a:solidFill>
              <a:srgbClr val="79A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0F2049-913A-DC4F-87BA-232DAC755E6F}"/>
              </a:ext>
            </a:extLst>
          </p:cNvPr>
          <p:cNvSpPr>
            <a:spLocks noGrp="1"/>
          </p:cNvSpPr>
          <p:nvPr>
            <p:ph type="title"/>
          </p:nvPr>
        </p:nvSpPr>
        <p:spPr/>
        <p:txBody>
          <a:bodyPr/>
          <a:lstStyle/>
          <a:p>
            <a:r>
              <a:rPr lang="en-US" dirty="0"/>
              <a:t>Activity</a:t>
            </a:r>
            <a:br>
              <a:rPr lang="en-US" dirty="0"/>
            </a:br>
            <a:r>
              <a:rPr lang="en-US" dirty="0">
                <a:solidFill>
                  <a:srgbClr val="79A3DC"/>
                </a:solidFill>
              </a:rPr>
              <a:t>Part 3</a:t>
            </a:r>
          </a:p>
        </p:txBody>
      </p:sp>
      <p:sp>
        <p:nvSpPr>
          <p:cNvPr id="8" name="Content Placeholder 2">
            <a:extLst>
              <a:ext uri="{FF2B5EF4-FFF2-40B4-BE49-F238E27FC236}">
                <a16:creationId xmlns:a16="http://schemas.microsoft.com/office/drawing/2014/main" id="{1517160E-C362-A343-8CFB-6F4C10813E0B}"/>
              </a:ext>
            </a:extLst>
          </p:cNvPr>
          <p:cNvSpPr>
            <a:spLocks noGrp="1"/>
          </p:cNvSpPr>
          <p:nvPr>
            <p:ph idx="1"/>
          </p:nvPr>
        </p:nvSpPr>
        <p:spPr>
          <a:xfrm>
            <a:off x="684213" y="2111449"/>
            <a:ext cx="1763566" cy="377638"/>
          </a:xfrm>
        </p:spPr>
        <p:txBody>
          <a:bodyPr>
            <a:normAutofit/>
          </a:bodyPr>
          <a:lstStyle/>
          <a:p>
            <a:r>
              <a:rPr lang="en-US" dirty="0"/>
              <a:t>Seeking help</a:t>
            </a:r>
            <a:endParaRPr lang="en-US" dirty="0">
              <a:solidFill>
                <a:srgbClr val="94C11F"/>
              </a:solidFill>
            </a:endParaRPr>
          </a:p>
        </p:txBody>
      </p:sp>
      <p:sp>
        <p:nvSpPr>
          <p:cNvPr id="9" name="Content Placeholder 2">
            <a:extLst>
              <a:ext uri="{FF2B5EF4-FFF2-40B4-BE49-F238E27FC236}">
                <a16:creationId xmlns:a16="http://schemas.microsoft.com/office/drawing/2014/main" id="{3B4D4EFE-C3BD-C64A-A794-FA5697D5A4FF}"/>
              </a:ext>
            </a:extLst>
          </p:cNvPr>
          <p:cNvSpPr txBox="1">
            <a:spLocks/>
          </p:cNvSpPr>
          <p:nvPr/>
        </p:nvSpPr>
        <p:spPr>
          <a:xfrm>
            <a:off x="873677" y="3408361"/>
            <a:ext cx="2968979" cy="2676751"/>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1800" b="1" dirty="0">
                <a:solidFill>
                  <a:srgbClr val="79A3DC"/>
                </a:solidFill>
              </a:rPr>
              <a:t>Who might they be able to talk to and where can they find further help and support inside and outside of school?</a:t>
            </a:r>
          </a:p>
          <a:p>
            <a:pPr marL="285750" indent="-285750">
              <a:buFont typeface="Arial" panose="020B0604020202020204" pitchFamily="34" charset="0"/>
              <a:buChar char="•"/>
            </a:pPr>
            <a:endParaRPr lang="en-US" sz="1800" dirty="0">
              <a:solidFill>
                <a:srgbClr val="94C11F"/>
              </a:solidFill>
            </a:endParaRPr>
          </a:p>
          <a:p>
            <a:r>
              <a:rPr lang="en-US" sz="1800" dirty="0"/>
              <a:t>Record these ideas in a different </a:t>
            </a:r>
            <a:r>
              <a:rPr lang="en-US" sz="1800" dirty="0" err="1"/>
              <a:t>colour</a:t>
            </a:r>
            <a:r>
              <a:rPr lang="en-US" sz="1800" dirty="0"/>
              <a:t>.</a:t>
            </a:r>
          </a:p>
        </p:txBody>
      </p:sp>
      <p:pic>
        <p:nvPicPr>
          <p:cNvPr id="2" name="Graphic 1">
            <a:extLst>
              <a:ext uri="{FF2B5EF4-FFF2-40B4-BE49-F238E27FC236}">
                <a16:creationId xmlns:a16="http://schemas.microsoft.com/office/drawing/2014/main" id="{BC346C26-CF72-9CA3-4149-A2DA3F434B2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80156" y="2635935"/>
            <a:ext cx="543569" cy="549964"/>
          </a:xfrm>
          <a:prstGeom prst="rect">
            <a:avLst/>
          </a:prstGeom>
        </p:spPr>
      </p:pic>
      <p:pic>
        <p:nvPicPr>
          <p:cNvPr id="4" name="Picture 3">
            <a:extLst>
              <a:ext uri="{FF2B5EF4-FFF2-40B4-BE49-F238E27FC236}">
                <a16:creationId xmlns:a16="http://schemas.microsoft.com/office/drawing/2014/main" id="{8A638FAF-A96E-F24C-1B88-D781140035D7}"/>
              </a:ext>
            </a:extLst>
          </p:cNvPr>
          <p:cNvPicPr>
            <a:picLocks noChangeAspect="1"/>
          </p:cNvPicPr>
          <p:nvPr/>
        </p:nvPicPr>
        <p:blipFill>
          <a:blip r:embed="rId4"/>
          <a:stretch>
            <a:fillRect/>
          </a:stretch>
        </p:blipFill>
        <p:spPr>
          <a:xfrm>
            <a:off x="4038600" y="3085204"/>
            <a:ext cx="1717457" cy="3163196"/>
          </a:xfrm>
          <a:prstGeom prst="rect">
            <a:avLst/>
          </a:prstGeom>
        </p:spPr>
      </p:pic>
    </p:spTree>
    <p:extLst>
      <p:ext uri="{BB962C8B-B14F-4D97-AF65-F5344CB8AC3E}">
        <p14:creationId xmlns:p14="http://schemas.microsoft.com/office/powerpoint/2010/main" val="891146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41AAE128-FCAE-30AC-5DE7-3FB62FD9FF84}"/>
              </a:ext>
            </a:extLst>
          </p:cNvPr>
          <p:cNvSpPr/>
          <p:nvPr/>
        </p:nvSpPr>
        <p:spPr>
          <a:xfrm>
            <a:off x="684212" y="4879055"/>
            <a:ext cx="8183563" cy="1626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3" name="Graphic 22">
            <a:extLst>
              <a:ext uri="{FF2B5EF4-FFF2-40B4-BE49-F238E27FC236}">
                <a16:creationId xmlns:a16="http://schemas.microsoft.com/office/drawing/2014/main" id="{BAE1F866-C210-C59C-F9FC-E037F353F3E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1204" y="4784035"/>
            <a:ext cx="8317476" cy="1842052"/>
          </a:xfrm>
          <a:prstGeom prst="rect">
            <a:avLst/>
          </a:prstGeom>
        </p:spPr>
      </p:pic>
      <p:sp>
        <p:nvSpPr>
          <p:cNvPr id="6" name="Title 5">
            <a:extLst>
              <a:ext uri="{FF2B5EF4-FFF2-40B4-BE49-F238E27FC236}">
                <a16:creationId xmlns:a16="http://schemas.microsoft.com/office/drawing/2014/main" id="{33B8433C-9775-6142-983F-DB2593950E8F}"/>
              </a:ext>
            </a:extLst>
          </p:cNvPr>
          <p:cNvSpPr>
            <a:spLocks noGrp="1"/>
          </p:cNvSpPr>
          <p:nvPr>
            <p:ph type="title"/>
          </p:nvPr>
        </p:nvSpPr>
        <p:spPr/>
        <p:txBody>
          <a:bodyPr/>
          <a:lstStyle/>
          <a:p>
            <a:r>
              <a:rPr lang="en-US" dirty="0"/>
              <a:t>Speak out</a:t>
            </a:r>
          </a:p>
        </p:txBody>
      </p:sp>
      <p:sp>
        <p:nvSpPr>
          <p:cNvPr id="7" name="Content Placeholder 6">
            <a:extLst>
              <a:ext uri="{FF2B5EF4-FFF2-40B4-BE49-F238E27FC236}">
                <a16:creationId xmlns:a16="http://schemas.microsoft.com/office/drawing/2014/main" id="{0752303B-1AE4-A34B-A108-FEFAB1294F96}"/>
              </a:ext>
            </a:extLst>
          </p:cNvPr>
          <p:cNvSpPr>
            <a:spLocks noGrp="1"/>
          </p:cNvSpPr>
          <p:nvPr>
            <p:ph idx="1"/>
          </p:nvPr>
        </p:nvSpPr>
        <p:spPr>
          <a:xfrm>
            <a:off x="684212" y="1525096"/>
            <a:ext cx="7102043" cy="3816351"/>
          </a:xfrm>
        </p:spPr>
        <p:txBody>
          <a:bodyPr/>
          <a:lstStyle/>
          <a:p>
            <a:r>
              <a:rPr lang="en-US" dirty="0"/>
              <a:t>Think about who you could talk to inside and outside of school:</a:t>
            </a:r>
          </a:p>
          <a:p>
            <a:pPr marL="342900" indent="-342900">
              <a:buFont typeface="Arial" panose="020B0604020202020204" pitchFamily="34" charset="0"/>
              <a:buChar char="•"/>
            </a:pPr>
            <a:r>
              <a:rPr lang="en-US" dirty="0"/>
              <a:t>Talk to a friend</a:t>
            </a:r>
          </a:p>
          <a:p>
            <a:pPr marL="342900" indent="-342900">
              <a:buFont typeface="Arial" panose="020B0604020202020204" pitchFamily="34" charset="0"/>
              <a:buChar char="•"/>
            </a:pPr>
            <a:r>
              <a:rPr lang="en-US" dirty="0"/>
              <a:t>Call ChildLine/visit online</a:t>
            </a:r>
          </a:p>
          <a:p>
            <a:pPr marL="342900" indent="-342900">
              <a:buFont typeface="Arial" panose="020B0604020202020204" pitchFamily="34" charset="0"/>
              <a:buChar char="•"/>
            </a:pPr>
            <a:r>
              <a:rPr lang="en-US" dirty="0"/>
              <a:t>Speak to a trusted family member</a:t>
            </a:r>
          </a:p>
          <a:p>
            <a:pPr marL="342900" indent="-342900">
              <a:buFont typeface="Arial" panose="020B0604020202020204" pitchFamily="34" charset="0"/>
              <a:buChar char="•"/>
            </a:pPr>
            <a:r>
              <a:rPr lang="en-US" dirty="0"/>
              <a:t>Talk to a teacher/school staff member</a:t>
            </a:r>
          </a:p>
          <a:p>
            <a:pPr marL="342900" indent="-342900">
              <a:buFont typeface="Arial" panose="020B0604020202020204" pitchFamily="34" charset="0"/>
              <a:buChar char="•"/>
            </a:pPr>
            <a:r>
              <a:rPr lang="en-US" dirty="0"/>
              <a:t>Speak to a trusted adult</a:t>
            </a:r>
          </a:p>
          <a:p>
            <a:pPr marL="342900" indent="-342900">
              <a:buFont typeface="Arial" panose="020B0604020202020204" pitchFamily="34" charset="0"/>
              <a:buChar char="•"/>
            </a:pPr>
            <a:r>
              <a:rPr lang="en-US" dirty="0"/>
              <a:t>Speak to a counsellor</a:t>
            </a:r>
          </a:p>
        </p:txBody>
      </p:sp>
      <p:sp>
        <p:nvSpPr>
          <p:cNvPr id="4" name="Content Placeholder 2">
            <a:extLst>
              <a:ext uri="{FF2B5EF4-FFF2-40B4-BE49-F238E27FC236}">
                <a16:creationId xmlns:a16="http://schemas.microsoft.com/office/drawing/2014/main" id="{DF58AB7F-9AE8-034A-BED2-295D68E7FA33}"/>
              </a:ext>
            </a:extLst>
          </p:cNvPr>
          <p:cNvSpPr txBox="1">
            <a:spLocks/>
          </p:cNvSpPr>
          <p:nvPr/>
        </p:nvSpPr>
        <p:spPr>
          <a:xfrm>
            <a:off x="877253" y="4975152"/>
            <a:ext cx="7768908" cy="732591"/>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Remember, if difficulties are causing distress or interfering with daily life, it’s important to </a:t>
            </a:r>
            <a:r>
              <a:rPr lang="en-US" b="1" dirty="0">
                <a:solidFill>
                  <a:srgbClr val="769D91"/>
                </a:solidFill>
              </a:rPr>
              <a:t>SEEK HELP</a:t>
            </a:r>
            <a:r>
              <a:rPr lang="en-US" dirty="0">
                <a:solidFill>
                  <a:srgbClr val="769D91"/>
                </a:solidFill>
              </a:rPr>
              <a:t>.</a:t>
            </a:r>
          </a:p>
        </p:txBody>
      </p:sp>
      <p:pic>
        <p:nvPicPr>
          <p:cNvPr id="5" name="Picture 2">
            <a:extLst>
              <a:ext uri="{FF2B5EF4-FFF2-40B4-BE49-F238E27FC236}">
                <a16:creationId xmlns:a16="http://schemas.microsoft.com/office/drawing/2014/main" id="{A4115315-CB7C-2B4E-9F4B-6BE5D3F962E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487454" y="5849719"/>
            <a:ext cx="1253328" cy="524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a:hlinkClick r:id="rId6"/>
            <a:extLst>
              <a:ext uri="{FF2B5EF4-FFF2-40B4-BE49-F238E27FC236}">
                <a16:creationId xmlns:a16="http://schemas.microsoft.com/office/drawing/2014/main" id="{BDD34B5A-8A2B-684A-872C-BF565E76C02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471872" y="5803840"/>
            <a:ext cx="1164286" cy="600095"/>
          </a:xfrm>
          <a:prstGeom prst="rect">
            <a:avLst/>
          </a:prstGeom>
        </p:spPr>
      </p:pic>
      <p:pic>
        <p:nvPicPr>
          <p:cNvPr id="9" name="Picture 3" descr="Diagram&#10;&#10;Description automatically generated">
            <a:extLst>
              <a:ext uri="{FF2B5EF4-FFF2-40B4-BE49-F238E27FC236}">
                <a16:creationId xmlns:a16="http://schemas.microsoft.com/office/drawing/2014/main" id="{C5F2BFB1-81C2-E94A-9F9A-12477B74CB7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43123" y="5798963"/>
            <a:ext cx="1446249" cy="608086"/>
          </a:xfrm>
          <a:prstGeom prst="rect">
            <a:avLst/>
          </a:prstGeom>
        </p:spPr>
      </p:pic>
      <p:pic>
        <p:nvPicPr>
          <p:cNvPr id="10" name="Picture 7" descr="Text&#10;&#10;Description automatically generated">
            <a:extLst>
              <a:ext uri="{FF2B5EF4-FFF2-40B4-BE49-F238E27FC236}">
                <a16:creationId xmlns:a16="http://schemas.microsoft.com/office/drawing/2014/main" id="{12D0E720-BAEE-8C4D-966A-031CA207C68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778484" y="5831853"/>
            <a:ext cx="1563343" cy="554201"/>
          </a:xfrm>
          <a:prstGeom prst="rect">
            <a:avLst/>
          </a:prstGeom>
        </p:spPr>
      </p:pic>
      <p:pic>
        <p:nvPicPr>
          <p:cNvPr id="11" name="Picture 9">
            <a:extLst>
              <a:ext uri="{FF2B5EF4-FFF2-40B4-BE49-F238E27FC236}">
                <a16:creationId xmlns:a16="http://schemas.microsoft.com/office/drawing/2014/main" id="{1C8A538B-AFFF-644B-837D-C5A71F05291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057444" y="5879936"/>
            <a:ext cx="1563343" cy="475427"/>
          </a:xfrm>
          <a:prstGeom prst="rect">
            <a:avLst/>
          </a:prstGeom>
        </p:spPr>
      </p:pic>
    </p:spTree>
    <p:extLst>
      <p:ext uri="{BB962C8B-B14F-4D97-AF65-F5344CB8AC3E}">
        <p14:creationId xmlns:p14="http://schemas.microsoft.com/office/powerpoint/2010/main" val="2662159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DDF80AF-81D3-A644-B2F2-D4EAF47614A5}"/>
              </a:ext>
            </a:extLst>
          </p:cNvPr>
          <p:cNvSpPr>
            <a:spLocks noGrp="1"/>
          </p:cNvSpPr>
          <p:nvPr>
            <p:ph type="title"/>
          </p:nvPr>
        </p:nvSpPr>
        <p:spPr/>
        <p:txBody>
          <a:bodyPr/>
          <a:lstStyle/>
          <a:p>
            <a:r>
              <a:rPr lang="en-US" dirty="0"/>
              <a:t>Activity</a:t>
            </a:r>
            <a:br>
              <a:rPr lang="en-US" dirty="0"/>
            </a:br>
            <a:r>
              <a:rPr lang="en-US" dirty="0">
                <a:solidFill>
                  <a:srgbClr val="79A3DC"/>
                </a:solidFill>
              </a:rPr>
              <a:t>Part 4</a:t>
            </a:r>
          </a:p>
        </p:txBody>
      </p:sp>
      <p:sp>
        <p:nvSpPr>
          <p:cNvPr id="9" name="Content Placeholder 2">
            <a:extLst>
              <a:ext uri="{FF2B5EF4-FFF2-40B4-BE49-F238E27FC236}">
                <a16:creationId xmlns:a16="http://schemas.microsoft.com/office/drawing/2014/main" id="{99B37FE8-472B-FC4C-A6D7-3B9841C59B83}"/>
              </a:ext>
            </a:extLst>
          </p:cNvPr>
          <p:cNvSpPr>
            <a:spLocks noGrp="1"/>
          </p:cNvSpPr>
          <p:nvPr>
            <p:ph idx="1"/>
          </p:nvPr>
        </p:nvSpPr>
        <p:spPr>
          <a:xfrm>
            <a:off x="684212" y="2060719"/>
            <a:ext cx="7524751" cy="3816351"/>
          </a:xfrm>
        </p:spPr>
        <p:txBody>
          <a:bodyPr>
            <a:normAutofit/>
          </a:bodyPr>
          <a:lstStyle/>
          <a:p>
            <a:r>
              <a:rPr lang="en-US" dirty="0"/>
              <a:t>Overcoming the barriers to seeking help</a:t>
            </a:r>
            <a:endParaRPr lang="en-US" dirty="0">
              <a:solidFill>
                <a:srgbClr val="94C11F"/>
              </a:solidFill>
            </a:endParaRPr>
          </a:p>
        </p:txBody>
      </p:sp>
      <p:sp>
        <p:nvSpPr>
          <p:cNvPr id="10" name="Rounded Rectangle 9">
            <a:extLst>
              <a:ext uri="{FF2B5EF4-FFF2-40B4-BE49-F238E27FC236}">
                <a16:creationId xmlns:a16="http://schemas.microsoft.com/office/drawing/2014/main" id="{74683DAF-31BB-8D4C-AED9-00554CADDA3C}"/>
              </a:ext>
            </a:extLst>
          </p:cNvPr>
          <p:cNvSpPr/>
          <p:nvPr/>
        </p:nvSpPr>
        <p:spPr>
          <a:xfrm>
            <a:off x="684212" y="2654309"/>
            <a:ext cx="7893731" cy="3720184"/>
          </a:xfrm>
          <a:prstGeom prst="roundRect">
            <a:avLst>
              <a:gd name="adj" fmla="val 1652"/>
            </a:avLst>
          </a:prstGeom>
          <a:solidFill>
            <a:schemeClr val="bg1"/>
          </a:solidFill>
          <a:ln w="9525">
            <a:solidFill>
              <a:srgbClr val="79A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D02BAD8B-3E44-5049-8D89-6D960EECCB91}"/>
              </a:ext>
            </a:extLst>
          </p:cNvPr>
          <p:cNvSpPr txBox="1">
            <a:spLocks/>
          </p:cNvSpPr>
          <p:nvPr/>
        </p:nvSpPr>
        <p:spPr>
          <a:xfrm>
            <a:off x="968962" y="2939143"/>
            <a:ext cx="6716354" cy="3585946"/>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US" sz="1800" dirty="0"/>
              <a:t>Discussion</a:t>
            </a:r>
          </a:p>
          <a:p>
            <a:endParaRPr lang="en-US" sz="1800" dirty="0"/>
          </a:p>
          <a:p>
            <a:r>
              <a:rPr lang="en-US" sz="1800" b="0" dirty="0">
                <a:latin typeface="Roboto Slab" pitchFamily="2" charset="0"/>
                <a:ea typeface="Roboto Slab" pitchFamily="2" charset="0"/>
              </a:rPr>
              <a:t>Now use the </a:t>
            </a:r>
            <a:r>
              <a:rPr lang="en-US" sz="1800" b="0" dirty="0" err="1">
                <a:latin typeface="Roboto Slab" pitchFamily="2" charset="0"/>
                <a:ea typeface="Roboto Slab" pitchFamily="2" charset="0"/>
              </a:rPr>
              <a:t>CoRAY</a:t>
            </a:r>
            <a:r>
              <a:rPr lang="en-US" sz="1800" b="0" dirty="0">
                <a:latin typeface="Roboto Slab" pitchFamily="2" charset="0"/>
                <a:ea typeface="Roboto Slab" pitchFamily="2" charset="0"/>
              </a:rPr>
              <a:t> resources to consider what they can do to overcome some of the barriers they have to seeking help.</a:t>
            </a:r>
          </a:p>
          <a:p>
            <a:endParaRPr lang="en-US" sz="1800" b="0" dirty="0">
              <a:latin typeface="Roboto Slab" pitchFamily="2" charset="0"/>
              <a:ea typeface="Roboto Slab" pitchFamily="2" charset="0"/>
            </a:endParaRPr>
          </a:p>
          <a:p>
            <a:r>
              <a:rPr lang="en-US" sz="1800" b="0" dirty="0">
                <a:latin typeface="Roboto Slab" pitchFamily="2" charset="0"/>
                <a:ea typeface="Roboto Slab" pitchFamily="2" charset="0"/>
              </a:rPr>
              <a:t>What three </a:t>
            </a:r>
            <a:r>
              <a:rPr lang="en-US" sz="1800" dirty="0">
                <a:solidFill>
                  <a:srgbClr val="79A3DC"/>
                </a:solidFill>
                <a:latin typeface="Roboto Slab" pitchFamily="2" charset="0"/>
                <a:ea typeface="Roboto Slab" pitchFamily="2" charset="0"/>
              </a:rPr>
              <a:t>top tips </a:t>
            </a:r>
            <a:r>
              <a:rPr lang="en-US" sz="1800" b="0" dirty="0">
                <a:latin typeface="Roboto Slab" pitchFamily="2" charset="0"/>
                <a:ea typeface="Roboto Slab" pitchFamily="2" charset="0"/>
              </a:rPr>
              <a:t>would you give the person if they were your friend?</a:t>
            </a:r>
          </a:p>
          <a:p>
            <a:endParaRPr lang="en-US" sz="1800" b="0" dirty="0">
              <a:latin typeface="Roboto Slab" pitchFamily="2" charset="0"/>
              <a:ea typeface="Roboto Slab" pitchFamily="2" charset="0"/>
            </a:endParaRPr>
          </a:p>
          <a:p>
            <a:r>
              <a:rPr lang="en-US" sz="1800" b="0" dirty="0">
                <a:latin typeface="Roboto Slab" pitchFamily="2" charset="0"/>
                <a:ea typeface="Roboto Slab" pitchFamily="2" charset="0"/>
              </a:rPr>
              <a:t>Discuss and prepare to feedback your ideas from the activity to the class (or small group):</a:t>
            </a:r>
            <a:endParaRPr lang="en-US" sz="1800" dirty="0"/>
          </a:p>
          <a:p>
            <a:endParaRPr lang="en-US" sz="1800" b="0" dirty="0">
              <a:latin typeface="Roboto Slab" pitchFamily="2" charset="0"/>
              <a:ea typeface="Roboto Slab" pitchFamily="2" charset="0"/>
            </a:endParaRPr>
          </a:p>
          <a:p>
            <a:pPr marL="342900" indent="-342900">
              <a:buFont typeface="Arial" panose="020B0604020202020204" pitchFamily="34" charset="0"/>
              <a:buChar char="•"/>
            </a:pPr>
            <a:r>
              <a:rPr lang="en-US" sz="1800" dirty="0">
                <a:solidFill>
                  <a:srgbClr val="79A3DC"/>
                </a:solidFill>
                <a:latin typeface="Roboto Slab" pitchFamily="2" charset="0"/>
                <a:ea typeface="Roboto Slab" pitchFamily="2" charset="0"/>
              </a:rPr>
              <a:t>What were the barriers?</a:t>
            </a:r>
          </a:p>
          <a:p>
            <a:pPr marL="342900" indent="-342900">
              <a:buFont typeface="Arial" panose="020B0604020202020204" pitchFamily="34" charset="0"/>
              <a:buChar char="•"/>
            </a:pPr>
            <a:r>
              <a:rPr lang="en-US" sz="1800" dirty="0">
                <a:solidFill>
                  <a:srgbClr val="79A3DC"/>
                </a:solidFill>
                <a:latin typeface="Roboto Slab" pitchFamily="2" charset="0"/>
                <a:ea typeface="Roboto Slab" pitchFamily="2" charset="0"/>
              </a:rPr>
              <a:t>What were your top tips?</a:t>
            </a:r>
          </a:p>
        </p:txBody>
      </p:sp>
    </p:spTree>
    <p:extLst>
      <p:ext uri="{BB962C8B-B14F-4D97-AF65-F5344CB8AC3E}">
        <p14:creationId xmlns:p14="http://schemas.microsoft.com/office/powerpoint/2010/main" val="3156816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0A9C-B518-6742-9BE9-EC014A414ABF}"/>
              </a:ext>
            </a:extLst>
          </p:cNvPr>
          <p:cNvSpPr>
            <a:spLocks noGrp="1"/>
          </p:cNvSpPr>
          <p:nvPr>
            <p:ph type="title"/>
          </p:nvPr>
        </p:nvSpPr>
        <p:spPr/>
        <p:txBody>
          <a:bodyPr/>
          <a:lstStyle/>
          <a:p>
            <a:r>
              <a:rPr lang="en-US" dirty="0"/>
              <a:t>Supporting a friend</a:t>
            </a:r>
          </a:p>
        </p:txBody>
      </p:sp>
      <p:sp>
        <p:nvSpPr>
          <p:cNvPr id="3" name="Content Placeholder 2">
            <a:extLst>
              <a:ext uri="{FF2B5EF4-FFF2-40B4-BE49-F238E27FC236}">
                <a16:creationId xmlns:a16="http://schemas.microsoft.com/office/drawing/2014/main" id="{BE34B69A-4404-4846-8765-84F5397E0F96}"/>
              </a:ext>
            </a:extLst>
          </p:cNvPr>
          <p:cNvSpPr>
            <a:spLocks noGrp="1"/>
          </p:cNvSpPr>
          <p:nvPr>
            <p:ph idx="1"/>
          </p:nvPr>
        </p:nvSpPr>
        <p:spPr/>
        <p:txBody>
          <a:bodyPr>
            <a:normAutofit/>
          </a:bodyPr>
          <a:lstStyle/>
          <a:p>
            <a:pPr marL="342900" indent="-342900">
              <a:buFont typeface="Arial" panose="020B0604020202020204" pitchFamily="34" charset="0"/>
              <a:buChar char="•"/>
            </a:pPr>
            <a:r>
              <a:rPr lang="en-GB" dirty="0">
                <a:latin typeface="Roboto Slab"/>
              </a:rPr>
              <a:t>We all have good and bad days</a:t>
            </a:r>
          </a:p>
          <a:p>
            <a:pPr marL="342900" indent="-342900">
              <a:buFont typeface="Arial" panose="020B0604020202020204" pitchFamily="34" charset="0"/>
              <a:buChar char="•"/>
            </a:pPr>
            <a:r>
              <a:rPr lang="en-GB" dirty="0">
                <a:latin typeface="Roboto Slab"/>
              </a:rPr>
              <a:t>Listen and try to understand/empathise</a:t>
            </a:r>
          </a:p>
          <a:p>
            <a:pPr marL="342900" indent="-342900">
              <a:buFont typeface="Arial" panose="020B0604020202020204" pitchFamily="34" charset="0"/>
              <a:buChar char="•"/>
            </a:pPr>
            <a:r>
              <a:rPr lang="en-GB" dirty="0">
                <a:latin typeface="Roboto Slab"/>
              </a:rPr>
              <a:t>Encourage a friend to seek help</a:t>
            </a:r>
          </a:p>
          <a:p>
            <a:pPr marL="342900" indent="-342900">
              <a:buFont typeface="Arial" panose="020B0604020202020204" pitchFamily="34" charset="0"/>
              <a:buChar char="•"/>
            </a:pPr>
            <a:r>
              <a:rPr lang="en-GB" dirty="0">
                <a:latin typeface="Roboto Slab"/>
              </a:rPr>
              <a:t>Go with them if they are worried/unsure</a:t>
            </a:r>
          </a:p>
          <a:p>
            <a:pPr marL="342900" indent="-342900">
              <a:buFont typeface="Arial" panose="020B0604020202020204" pitchFamily="34" charset="0"/>
              <a:buChar char="•"/>
            </a:pPr>
            <a:r>
              <a:rPr lang="en-GB" dirty="0">
                <a:latin typeface="Roboto Slab"/>
              </a:rPr>
              <a:t>Talk to a trusted adult </a:t>
            </a:r>
            <a:endParaRPr lang="en-GB" dirty="0"/>
          </a:p>
          <a:p>
            <a:pPr marL="342900" indent="-342900">
              <a:buFont typeface="Arial" panose="020B0604020202020204" pitchFamily="34" charset="0"/>
              <a:buChar char="•"/>
            </a:pPr>
            <a:r>
              <a:rPr lang="en-GB" dirty="0">
                <a:latin typeface="Roboto Slab"/>
              </a:rPr>
              <a:t>Childline is always there to listen</a:t>
            </a:r>
          </a:p>
          <a:p>
            <a:pPr marL="342900" indent="-342900">
              <a:buFont typeface="Arial" panose="020B0604020202020204" pitchFamily="34" charset="0"/>
              <a:buChar char="•"/>
            </a:pPr>
            <a:r>
              <a:rPr lang="en-GB" dirty="0">
                <a:latin typeface="Roboto Slab"/>
              </a:rPr>
              <a:t>Check in with the friend</a:t>
            </a:r>
          </a:p>
        </p:txBody>
      </p:sp>
    </p:spTree>
    <p:extLst>
      <p:ext uri="{BB962C8B-B14F-4D97-AF65-F5344CB8AC3E}">
        <p14:creationId xmlns:p14="http://schemas.microsoft.com/office/powerpoint/2010/main" val="3034411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6043A-3C7B-D545-8EFF-960FA1D3FA84}"/>
              </a:ext>
            </a:extLst>
          </p:cNvPr>
          <p:cNvSpPr>
            <a:spLocks noGrp="1"/>
          </p:cNvSpPr>
          <p:nvPr>
            <p:ph type="title"/>
          </p:nvPr>
        </p:nvSpPr>
        <p:spPr/>
        <p:txBody>
          <a:bodyPr/>
          <a:lstStyle/>
          <a:p>
            <a:r>
              <a:rPr lang="en-US" dirty="0"/>
              <a:t>What happens next</a:t>
            </a:r>
          </a:p>
        </p:txBody>
      </p:sp>
      <p:sp>
        <p:nvSpPr>
          <p:cNvPr id="3" name="Content Placeholder 2">
            <a:extLst>
              <a:ext uri="{FF2B5EF4-FFF2-40B4-BE49-F238E27FC236}">
                <a16:creationId xmlns:a16="http://schemas.microsoft.com/office/drawing/2014/main" id="{DCD905E2-F501-6D43-AC8A-C593ECC8C014}"/>
              </a:ext>
            </a:extLst>
          </p:cNvPr>
          <p:cNvSpPr>
            <a:spLocks noGrp="1"/>
          </p:cNvSpPr>
          <p:nvPr>
            <p:ph idx="1"/>
          </p:nvPr>
        </p:nvSpPr>
        <p:spPr>
          <a:xfrm>
            <a:off x="684212" y="1850573"/>
            <a:ext cx="4966949" cy="4386716"/>
          </a:xfrm>
        </p:spPr>
        <p:txBody>
          <a:bodyPr>
            <a:normAutofit fontScale="92500" lnSpcReduction="20000"/>
          </a:bodyPr>
          <a:lstStyle/>
          <a:p>
            <a:pPr>
              <a:lnSpc>
                <a:spcPct val="120000"/>
              </a:lnSpc>
            </a:pPr>
            <a:r>
              <a:rPr lang="en-GB" sz="2000" dirty="0">
                <a:latin typeface="Roboto Slab"/>
              </a:rPr>
              <a:t>Sometimes people might worry about what happens after they have asked for help, who might need to know, for example. </a:t>
            </a:r>
            <a:endParaRPr lang="en-GB" sz="2000" dirty="0">
              <a:latin typeface="Roboto Slab" pitchFamily="2" charset="0"/>
            </a:endParaRPr>
          </a:p>
          <a:p>
            <a:pPr lvl="0">
              <a:lnSpc>
                <a:spcPct val="120000"/>
              </a:lnSpc>
            </a:pPr>
            <a:endParaRPr lang="en-GB" sz="2000" dirty="0">
              <a:latin typeface="Roboto Slab" pitchFamily="2" charset="0"/>
            </a:endParaRPr>
          </a:p>
          <a:p>
            <a:pPr lvl="0">
              <a:lnSpc>
                <a:spcPct val="120000"/>
              </a:lnSpc>
            </a:pPr>
            <a:r>
              <a:rPr lang="en-GB" sz="2000" dirty="0">
                <a:latin typeface="Roboto Slab"/>
              </a:rPr>
              <a:t>What can or can’t be kept private (confidential) might be something they want to know about.</a:t>
            </a:r>
          </a:p>
          <a:p>
            <a:pPr lvl="0">
              <a:lnSpc>
                <a:spcPct val="120000"/>
              </a:lnSpc>
            </a:pPr>
            <a:endParaRPr lang="en-GB" sz="2000" dirty="0">
              <a:latin typeface="Roboto Slab" pitchFamily="2" charset="0"/>
            </a:endParaRPr>
          </a:p>
          <a:p>
            <a:pPr>
              <a:lnSpc>
                <a:spcPct val="120000"/>
              </a:lnSpc>
            </a:pPr>
            <a:r>
              <a:rPr lang="en-GB" sz="2000" dirty="0">
                <a:latin typeface="Roboto Slab"/>
              </a:rPr>
              <a:t>The </a:t>
            </a:r>
            <a:r>
              <a:rPr lang="en-GB" sz="2000" b="1" dirty="0">
                <a:solidFill>
                  <a:srgbClr val="79A3DC"/>
                </a:solidFill>
                <a:latin typeface="Roboto Slab"/>
              </a:rPr>
              <a:t>Charlie Waller Trust </a:t>
            </a:r>
            <a:r>
              <a:rPr lang="en-GB" sz="2000" dirty="0">
                <a:latin typeface="Roboto Slab"/>
              </a:rPr>
              <a:t>has a leaflet about asking for help that may be helpful.</a:t>
            </a:r>
          </a:p>
          <a:p>
            <a:pPr lvl="0">
              <a:lnSpc>
                <a:spcPct val="120000"/>
              </a:lnSpc>
            </a:pPr>
            <a:endParaRPr lang="en-GB" sz="2000" dirty="0">
              <a:latin typeface="Roboto Slab" pitchFamily="2" charset="0"/>
            </a:endParaRPr>
          </a:p>
          <a:p>
            <a:pPr lvl="0">
              <a:lnSpc>
                <a:spcPct val="120000"/>
              </a:lnSpc>
            </a:pPr>
            <a:r>
              <a:rPr lang="en-GB" sz="2000" dirty="0">
                <a:latin typeface="Roboto Slab"/>
              </a:rPr>
              <a:t>Consider what might happen next after your person has asked for help.</a:t>
            </a:r>
          </a:p>
        </p:txBody>
      </p:sp>
      <p:grpSp>
        <p:nvGrpSpPr>
          <p:cNvPr id="7" name="Group 6">
            <a:extLst>
              <a:ext uri="{FF2B5EF4-FFF2-40B4-BE49-F238E27FC236}">
                <a16:creationId xmlns:a16="http://schemas.microsoft.com/office/drawing/2014/main" id="{1F543221-3C55-934D-BACC-317B380D4AE1}"/>
              </a:ext>
            </a:extLst>
          </p:cNvPr>
          <p:cNvGrpSpPr/>
          <p:nvPr/>
        </p:nvGrpSpPr>
        <p:grpSpPr>
          <a:xfrm>
            <a:off x="5529211" y="1359000"/>
            <a:ext cx="4140000" cy="4140000"/>
            <a:chOff x="5529211" y="1359000"/>
            <a:chExt cx="4140000" cy="4140000"/>
          </a:xfrm>
        </p:grpSpPr>
        <p:sp>
          <p:nvSpPr>
            <p:cNvPr id="4" name="Oval 3">
              <a:extLst>
                <a:ext uri="{FF2B5EF4-FFF2-40B4-BE49-F238E27FC236}">
                  <a16:creationId xmlns:a16="http://schemas.microsoft.com/office/drawing/2014/main" id="{D7147112-1737-2042-B014-DB4D5E040380}"/>
                </a:ext>
              </a:extLst>
            </p:cNvPr>
            <p:cNvSpPr/>
            <p:nvPr/>
          </p:nvSpPr>
          <p:spPr>
            <a:xfrm>
              <a:off x="5529211" y="1359000"/>
              <a:ext cx="4140000" cy="4140000"/>
            </a:xfrm>
            <a:prstGeom prst="ellipse">
              <a:avLst/>
            </a:prstGeom>
            <a:solidFill>
              <a:srgbClr val="79A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AC2CBBC3-E487-E546-8297-151113FDF765}"/>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grpSp>
      <p:pic>
        <p:nvPicPr>
          <p:cNvPr id="11" name="Picture 10">
            <a:extLst>
              <a:ext uri="{FF2B5EF4-FFF2-40B4-BE49-F238E27FC236}">
                <a16:creationId xmlns:a16="http://schemas.microsoft.com/office/drawing/2014/main" id="{DF8540FE-4B63-EA0C-A86E-CBE14F9E94A3}"/>
              </a:ext>
            </a:extLst>
          </p:cNvPr>
          <p:cNvPicPr>
            <a:picLocks noChangeAspect="1"/>
          </p:cNvPicPr>
          <p:nvPr/>
        </p:nvPicPr>
        <p:blipFill>
          <a:blip r:embed="rId3"/>
          <a:stretch>
            <a:fillRect/>
          </a:stretch>
        </p:blipFill>
        <p:spPr>
          <a:xfrm rot="723802">
            <a:off x="6563870" y="2021532"/>
            <a:ext cx="1922632" cy="2712427"/>
          </a:xfrm>
          <a:prstGeom prst="rect">
            <a:avLst/>
          </a:prstGeom>
        </p:spPr>
      </p:pic>
    </p:spTree>
    <p:extLst>
      <p:ext uri="{BB962C8B-B14F-4D97-AF65-F5344CB8AC3E}">
        <p14:creationId xmlns:p14="http://schemas.microsoft.com/office/powerpoint/2010/main" val="1359711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DACCF4E-67F5-EFC1-A478-6516CECAAA54}"/>
              </a:ext>
            </a:extLst>
          </p:cNvPr>
          <p:cNvPicPr>
            <a:picLocks noChangeAspect="1"/>
          </p:cNvPicPr>
          <p:nvPr/>
        </p:nvPicPr>
        <p:blipFill>
          <a:blip r:embed="rId2"/>
          <a:stretch>
            <a:fillRect/>
          </a:stretch>
        </p:blipFill>
        <p:spPr>
          <a:xfrm>
            <a:off x="0" y="866807"/>
            <a:ext cx="9144000" cy="5124385"/>
          </a:xfrm>
          <a:prstGeom prst="rect">
            <a:avLst/>
          </a:prstGeom>
        </p:spPr>
      </p:pic>
    </p:spTree>
    <p:extLst>
      <p:ext uri="{BB962C8B-B14F-4D97-AF65-F5344CB8AC3E}">
        <p14:creationId xmlns:p14="http://schemas.microsoft.com/office/powerpoint/2010/main" val="1293976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074749E-5EBD-2595-C2B4-464578C8A0AA}"/>
              </a:ext>
            </a:extLst>
          </p:cNvPr>
          <p:cNvGrpSpPr/>
          <p:nvPr/>
        </p:nvGrpSpPr>
        <p:grpSpPr>
          <a:xfrm>
            <a:off x="531602" y="5530493"/>
            <a:ext cx="5726306" cy="906727"/>
            <a:chOff x="448786" y="4805752"/>
            <a:chExt cx="8246428" cy="1849689"/>
          </a:xfrm>
        </p:grpSpPr>
        <p:sp>
          <p:nvSpPr>
            <p:cNvPr id="3" name="Rectangle 2">
              <a:extLst>
                <a:ext uri="{FF2B5EF4-FFF2-40B4-BE49-F238E27FC236}">
                  <a16:creationId xmlns:a16="http://schemas.microsoft.com/office/drawing/2014/main" id="{9A1738BE-73E2-8DB3-86F6-4FA682DB9BA7}"/>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text&#10;&#10;Description automatically generated">
              <a:extLst>
                <a:ext uri="{FF2B5EF4-FFF2-40B4-BE49-F238E27FC236}">
                  <a16:creationId xmlns:a16="http://schemas.microsoft.com/office/drawing/2014/main" id="{31A1D5C9-0820-A683-327F-0E39D8B6B95B}"/>
                </a:ext>
              </a:extLst>
            </p:cNvPr>
            <p:cNvPicPr>
              <a:picLocks noChangeAspect="1"/>
            </p:cNvPicPr>
            <p:nvPr/>
          </p:nvPicPr>
          <p:blipFill>
            <a:blip r:embed="rId2"/>
            <a:stretch>
              <a:fillRect/>
            </a:stretch>
          </p:blipFill>
          <p:spPr>
            <a:xfrm>
              <a:off x="512518" y="4805752"/>
              <a:ext cx="8182696" cy="1849689"/>
            </a:xfrm>
            <a:prstGeom prst="rect">
              <a:avLst/>
            </a:prstGeom>
          </p:spPr>
        </p:pic>
      </p:grpSp>
      <p:grpSp>
        <p:nvGrpSpPr>
          <p:cNvPr id="13" name="Group 12">
            <a:extLst>
              <a:ext uri="{FF2B5EF4-FFF2-40B4-BE49-F238E27FC236}">
                <a16:creationId xmlns:a16="http://schemas.microsoft.com/office/drawing/2014/main" id="{2A4D5684-60C9-4432-EE99-694E03D70B1D}"/>
              </a:ext>
            </a:extLst>
          </p:cNvPr>
          <p:cNvGrpSpPr/>
          <p:nvPr/>
        </p:nvGrpSpPr>
        <p:grpSpPr>
          <a:xfrm>
            <a:off x="512748" y="1934996"/>
            <a:ext cx="5726306" cy="959179"/>
            <a:chOff x="448786" y="4805752"/>
            <a:chExt cx="8246428" cy="1849689"/>
          </a:xfrm>
        </p:grpSpPr>
        <p:sp>
          <p:nvSpPr>
            <p:cNvPr id="14" name="Rectangle 13">
              <a:extLst>
                <a:ext uri="{FF2B5EF4-FFF2-40B4-BE49-F238E27FC236}">
                  <a16:creationId xmlns:a16="http://schemas.microsoft.com/office/drawing/2014/main" id="{745DC450-D158-A6D6-2707-12B7AA9A1328}"/>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picture containing text&#10;&#10;Description automatically generated">
              <a:extLst>
                <a:ext uri="{FF2B5EF4-FFF2-40B4-BE49-F238E27FC236}">
                  <a16:creationId xmlns:a16="http://schemas.microsoft.com/office/drawing/2014/main" id="{96A7B2F0-6289-DAF0-29A9-5CF8D11AEF0D}"/>
                </a:ext>
              </a:extLst>
            </p:cNvPr>
            <p:cNvPicPr>
              <a:picLocks noChangeAspect="1"/>
            </p:cNvPicPr>
            <p:nvPr/>
          </p:nvPicPr>
          <p:blipFill>
            <a:blip r:embed="rId2"/>
            <a:stretch>
              <a:fillRect/>
            </a:stretch>
          </p:blipFill>
          <p:spPr>
            <a:xfrm>
              <a:off x="512518" y="4805752"/>
              <a:ext cx="8182696" cy="1849689"/>
            </a:xfrm>
            <a:prstGeom prst="rect">
              <a:avLst/>
            </a:prstGeom>
          </p:spPr>
        </p:pic>
      </p:grpSp>
      <p:grpSp>
        <p:nvGrpSpPr>
          <p:cNvPr id="16" name="Group 15">
            <a:extLst>
              <a:ext uri="{FF2B5EF4-FFF2-40B4-BE49-F238E27FC236}">
                <a16:creationId xmlns:a16="http://schemas.microsoft.com/office/drawing/2014/main" id="{0CD55BEF-B53C-7B94-16CE-2F69BCE032F8}"/>
              </a:ext>
            </a:extLst>
          </p:cNvPr>
          <p:cNvGrpSpPr/>
          <p:nvPr/>
        </p:nvGrpSpPr>
        <p:grpSpPr>
          <a:xfrm>
            <a:off x="509475" y="3069073"/>
            <a:ext cx="5726306" cy="994924"/>
            <a:chOff x="448786" y="4805752"/>
            <a:chExt cx="8246428" cy="1849689"/>
          </a:xfrm>
        </p:grpSpPr>
        <p:sp>
          <p:nvSpPr>
            <p:cNvPr id="17" name="Rectangle 16">
              <a:extLst>
                <a:ext uri="{FF2B5EF4-FFF2-40B4-BE49-F238E27FC236}">
                  <a16:creationId xmlns:a16="http://schemas.microsoft.com/office/drawing/2014/main" id="{17FA2DE7-800F-E5D9-2C20-558D3B1DC70F}"/>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descr="A picture containing text&#10;&#10;Description automatically generated">
              <a:extLst>
                <a:ext uri="{FF2B5EF4-FFF2-40B4-BE49-F238E27FC236}">
                  <a16:creationId xmlns:a16="http://schemas.microsoft.com/office/drawing/2014/main" id="{FB97ADAC-023A-60BB-6F87-3CDCD61ABF56}"/>
                </a:ext>
              </a:extLst>
            </p:cNvPr>
            <p:cNvPicPr>
              <a:picLocks noChangeAspect="1"/>
            </p:cNvPicPr>
            <p:nvPr/>
          </p:nvPicPr>
          <p:blipFill>
            <a:blip r:embed="rId2"/>
            <a:stretch>
              <a:fillRect/>
            </a:stretch>
          </p:blipFill>
          <p:spPr>
            <a:xfrm>
              <a:off x="512518" y="4805752"/>
              <a:ext cx="8182696" cy="1849689"/>
            </a:xfrm>
            <a:prstGeom prst="rect">
              <a:avLst/>
            </a:prstGeom>
          </p:spPr>
        </p:pic>
      </p:grpSp>
      <p:grpSp>
        <p:nvGrpSpPr>
          <p:cNvPr id="19" name="Group 18">
            <a:extLst>
              <a:ext uri="{FF2B5EF4-FFF2-40B4-BE49-F238E27FC236}">
                <a16:creationId xmlns:a16="http://schemas.microsoft.com/office/drawing/2014/main" id="{14F77F99-0716-E445-891B-2D54FB18A4A7}"/>
              </a:ext>
            </a:extLst>
          </p:cNvPr>
          <p:cNvGrpSpPr/>
          <p:nvPr/>
        </p:nvGrpSpPr>
        <p:grpSpPr>
          <a:xfrm>
            <a:off x="542506" y="4328852"/>
            <a:ext cx="5726306" cy="893832"/>
            <a:chOff x="448786" y="4805752"/>
            <a:chExt cx="8246428" cy="1849689"/>
          </a:xfrm>
        </p:grpSpPr>
        <p:sp>
          <p:nvSpPr>
            <p:cNvPr id="20" name="Rectangle 19">
              <a:extLst>
                <a:ext uri="{FF2B5EF4-FFF2-40B4-BE49-F238E27FC236}">
                  <a16:creationId xmlns:a16="http://schemas.microsoft.com/office/drawing/2014/main" id="{09EBF0E1-4165-23BE-14F0-468875E943AB}"/>
                </a:ext>
              </a:extLst>
            </p:cNvPr>
            <p:cNvSpPr/>
            <p:nvPr/>
          </p:nvSpPr>
          <p:spPr>
            <a:xfrm>
              <a:off x="448786" y="4826073"/>
              <a:ext cx="8182696" cy="17677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A picture containing text&#10;&#10;Description automatically generated">
              <a:extLst>
                <a:ext uri="{FF2B5EF4-FFF2-40B4-BE49-F238E27FC236}">
                  <a16:creationId xmlns:a16="http://schemas.microsoft.com/office/drawing/2014/main" id="{099C58FE-7876-BA84-AACC-FBC3CD41E71B}"/>
                </a:ext>
              </a:extLst>
            </p:cNvPr>
            <p:cNvPicPr>
              <a:picLocks noChangeAspect="1"/>
            </p:cNvPicPr>
            <p:nvPr/>
          </p:nvPicPr>
          <p:blipFill>
            <a:blip r:embed="rId2"/>
            <a:stretch>
              <a:fillRect/>
            </a:stretch>
          </p:blipFill>
          <p:spPr>
            <a:xfrm>
              <a:off x="512518" y="4805752"/>
              <a:ext cx="8182696" cy="1849689"/>
            </a:xfrm>
            <a:prstGeom prst="rect">
              <a:avLst/>
            </a:prstGeom>
          </p:spPr>
        </p:pic>
      </p:grpSp>
      <p:sp>
        <p:nvSpPr>
          <p:cNvPr id="21" name="Title 2">
            <a:extLst>
              <a:ext uri="{FF2B5EF4-FFF2-40B4-BE49-F238E27FC236}">
                <a16:creationId xmlns:a16="http://schemas.microsoft.com/office/drawing/2014/main" id="{9F8E608F-5C1F-6B49-A69C-29C00C8D1E2E}"/>
              </a:ext>
            </a:extLst>
          </p:cNvPr>
          <p:cNvSpPr>
            <a:spLocks noGrp="1"/>
          </p:cNvSpPr>
          <p:nvPr>
            <p:ph type="title"/>
          </p:nvPr>
        </p:nvSpPr>
        <p:spPr/>
        <p:txBody>
          <a:bodyPr/>
          <a:lstStyle/>
          <a:p>
            <a:r>
              <a:rPr lang="en-GB" sz="3500" dirty="0">
                <a:solidFill>
                  <a:srgbClr val="005E84"/>
                </a:solidFill>
                <a:latin typeface="Brown" pitchFamily="2" charset="0"/>
              </a:rPr>
              <a:t>Can I?</a:t>
            </a:r>
          </a:p>
        </p:txBody>
      </p:sp>
      <p:sp>
        <p:nvSpPr>
          <p:cNvPr id="6" name="Content Placeholder 4">
            <a:extLst>
              <a:ext uri="{FF2B5EF4-FFF2-40B4-BE49-F238E27FC236}">
                <a16:creationId xmlns:a16="http://schemas.microsoft.com/office/drawing/2014/main" id="{97D41FD9-5F00-62ED-CD6B-B5BBE336D20D}"/>
              </a:ext>
            </a:extLst>
          </p:cNvPr>
          <p:cNvSpPr>
            <a:spLocks noGrp="1"/>
          </p:cNvSpPr>
          <p:nvPr>
            <p:ph idx="1"/>
          </p:nvPr>
        </p:nvSpPr>
        <p:spPr>
          <a:xfrm>
            <a:off x="684213" y="2123393"/>
            <a:ext cx="5288325" cy="663973"/>
          </a:xfrm>
        </p:spPr>
        <p:txBody>
          <a:bodyPr>
            <a:normAutofit lnSpcReduction="10000"/>
          </a:bodyPr>
          <a:lstStyle/>
          <a:p>
            <a:r>
              <a:rPr lang="en-GB" sz="2400" b="1" dirty="0">
                <a:latin typeface="Brown" pitchFamily="2" charset="0"/>
              </a:rPr>
              <a:t>RECOGNISE</a:t>
            </a:r>
            <a:r>
              <a:rPr lang="en-GB" sz="2000" dirty="0">
                <a:latin typeface="Roboto Slab"/>
              </a:rPr>
              <a:t> when we need to ask for help with our mental health</a:t>
            </a:r>
            <a:endParaRPr lang="en-US" sz="2000" dirty="0">
              <a:latin typeface="Roboto Slab"/>
            </a:endParaRPr>
          </a:p>
        </p:txBody>
      </p:sp>
      <p:sp>
        <p:nvSpPr>
          <p:cNvPr id="4" name="Content Placeholder 4">
            <a:extLst>
              <a:ext uri="{FF2B5EF4-FFF2-40B4-BE49-F238E27FC236}">
                <a16:creationId xmlns:a16="http://schemas.microsoft.com/office/drawing/2014/main" id="{6A656F8F-108B-2852-B94D-75195F0D0ABF}"/>
              </a:ext>
            </a:extLst>
          </p:cNvPr>
          <p:cNvSpPr txBox="1">
            <a:spLocks/>
          </p:cNvSpPr>
          <p:nvPr/>
        </p:nvSpPr>
        <p:spPr>
          <a:xfrm>
            <a:off x="684214" y="3214194"/>
            <a:ext cx="5288324" cy="893832"/>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dirty="0">
                <a:latin typeface="Brown" pitchFamily="2" charset="0"/>
              </a:rPr>
              <a:t>UNDERSTAND</a:t>
            </a:r>
            <a:r>
              <a:rPr lang="en-GB" sz="2000" dirty="0">
                <a:latin typeface="Roboto Slab"/>
                <a:ea typeface="Roboto Slab" pitchFamily="2" charset="0"/>
              </a:rPr>
              <a:t> how help seeking can improve our mental health</a:t>
            </a:r>
          </a:p>
        </p:txBody>
      </p:sp>
      <p:sp>
        <p:nvSpPr>
          <p:cNvPr id="5" name="Content Placeholder 4">
            <a:extLst>
              <a:ext uri="{FF2B5EF4-FFF2-40B4-BE49-F238E27FC236}">
                <a16:creationId xmlns:a16="http://schemas.microsoft.com/office/drawing/2014/main" id="{2C4B7618-1047-BFE2-603A-D3209408902A}"/>
              </a:ext>
            </a:extLst>
          </p:cNvPr>
          <p:cNvSpPr txBox="1">
            <a:spLocks/>
          </p:cNvSpPr>
          <p:nvPr/>
        </p:nvSpPr>
        <p:spPr>
          <a:xfrm>
            <a:off x="684209" y="4408793"/>
            <a:ext cx="5529580" cy="830999"/>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dirty="0">
                <a:latin typeface="Brown" pitchFamily="2" charset="0"/>
              </a:rPr>
              <a:t>RECOGNISE</a:t>
            </a:r>
            <a:r>
              <a:rPr lang="en-GB" sz="2000" dirty="0">
                <a:latin typeface="Roboto Slab"/>
                <a:ea typeface="Roboto Slab" pitchFamily="2" charset="0"/>
              </a:rPr>
              <a:t> the possible barriers to help seeking and suggest ways to overcome these</a:t>
            </a:r>
          </a:p>
          <a:p>
            <a:endParaRPr lang="en-GB" sz="2000" b="1" dirty="0"/>
          </a:p>
        </p:txBody>
      </p:sp>
      <p:sp>
        <p:nvSpPr>
          <p:cNvPr id="7" name="Content Placeholder 4">
            <a:extLst>
              <a:ext uri="{FF2B5EF4-FFF2-40B4-BE49-F238E27FC236}">
                <a16:creationId xmlns:a16="http://schemas.microsoft.com/office/drawing/2014/main" id="{C11939D8-1CBB-D526-CC91-B2106AEA1E52}"/>
              </a:ext>
            </a:extLst>
          </p:cNvPr>
          <p:cNvSpPr txBox="1">
            <a:spLocks/>
          </p:cNvSpPr>
          <p:nvPr/>
        </p:nvSpPr>
        <p:spPr>
          <a:xfrm>
            <a:off x="684209" y="5606221"/>
            <a:ext cx="5529580" cy="830999"/>
          </a:xfrm>
          <a:prstGeom prst="rect">
            <a:avLst/>
          </a:prstGeom>
        </p:spPr>
        <p:txBody>
          <a:bodyPr vert="horz" lIns="0" tIns="0" rIns="0" bIns="0" rtlCol="0" anchor="t">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dirty="0">
                <a:latin typeface="Brown"/>
                <a:ea typeface="Roboto Slab"/>
              </a:rPr>
              <a:t>UNDERSTAND</a:t>
            </a:r>
            <a:r>
              <a:rPr lang="en-GB" sz="2000" dirty="0">
                <a:latin typeface="Roboto Slab"/>
                <a:ea typeface="Roboto Slab"/>
              </a:rPr>
              <a:t> the different types of help </a:t>
            </a:r>
            <a:r>
              <a:rPr lang="en-GB" sz="2000" dirty="0">
                <a:ea typeface="Roboto Slab"/>
              </a:rPr>
              <a:t>available</a:t>
            </a:r>
            <a:endParaRPr lang="en-GB" sz="2000" dirty="0">
              <a:latin typeface="Roboto Slab"/>
              <a:ea typeface="Roboto Slab" pitchFamily="2" charset="0"/>
            </a:endParaRPr>
          </a:p>
          <a:p>
            <a:endParaRPr lang="en-GB" sz="2000" b="1" dirty="0"/>
          </a:p>
        </p:txBody>
      </p:sp>
    </p:spTree>
    <p:extLst>
      <p:ext uri="{BB962C8B-B14F-4D97-AF65-F5344CB8AC3E}">
        <p14:creationId xmlns:p14="http://schemas.microsoft.com/office/powerpoint/2010/main" val="335968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p:bldP spid="5"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887EDA8-9007-4E96-A524-99B20FC57641}"/>
              </a:ext>
            </a:extLst>
          </p:cNvPr>
          <p:cNvSpPr txBox="1">
            <a:spLocks/>
          </p:cNvSpPr>
          <p:nvPr/>
        </p:nvSpPr>
        <p:spPr>
          <a:xfrm>
            <a:off x="1331914" y="2958432"/>
            <a:ext cx="5040313" cy="775108"/>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3000" b="1" i="0" kern="1200" baseline="0">
                <a:solidFill>
                  <a:srgbClr val="EF811B"/>
                </a:solidFill>
                <a:latin typeface="Brown-RegularItalic" pitchFamily="2" charset="77"/>
                <a:ea typeface="+mj-ea"/>
                <a:cs typeface="+mj-cs"/>
              </a:defRPr>
            </a:lvl1pPr>
          </a:lstStyle>
          <a:p>
            <a:r>
              <a:rPr lang="en-GB" sz="3600" dirty="0">
                <a:solidFill>
                  <a:srgbClr val="005E84"/>
                </a:solidFill>
                <a:latin typeface="Brown" pitchFamily="2" charset="0"/>
              </a:rPr>
              <a:t>Any questions?</a:t>
            </a:r>
            <a:endParaRPr lang="en-US" sz="3200" dirty="0">
              <a:solidFill>
                <a:srgbClr val="005E84"/>
              </a:solidFill>
              <a:latin typeface="Brown" pitchFamily="2" charset="0"/>
            </a:endParaRPr>
          </a:p>
        </p:txBody>
      </p:sp>
      <p:sp>
        <p:nvSpPr>
          <p:cNvPr id="8" name="Oval 7">
            <a:extLst>
              <a:ext uri="{FF2B5EF4-FFF2-40B4-BE49-F238E27FC236}">
                <a16:creationId xmlns:a16="http://schemas.microsoft.com/office/drawing/2014/main" id="{594800AA-698E-236D-60ED-879142ABBD10}"/>
              </a:ext>
            </a:extLst>
          </p:cNvPr>
          <p:cNvSpPr/>
          <p:nvPr/>
        </p:nvSpPr>
        <p:spPr>
          <a:xfrm>
            <a:off x="575040" y="180181"/>
            <a:ext cx="2557098" cy="2557098"/>
          </a:xfrm>
          <a:prstGeom prst="ellipse">
            <a:avLst/>
          </a:prstGeom>
          <a:solidFill>
            <a:srgbClr val="EF81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54A9F412-A2CC-4F9B-37D6-5AB43604A3D3}"/>
              </a:ext>
            </a:extLst>
          </p:cNvPr>
          <p:cNvSpPr/>
          <p:nvPr/>
        </p:nvSpPr>
        <p:spPr>
          <a:xfrm>
            <a:off x="870506" y="475648"/>
            <a:ext cx="1966164" cy="19661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10" name="Picture 9" descr="Logo&#10;&#10;Description automatically generated">
            <a:extLst>
              <a:ext uri="{FF2B5EF4-FFF2-40B4-BE49-F238E27FC236}">
                <a16:creationId xmlns:a16="http://schemas.microsoft.com/office/drawing/2014/main" id="{342B7E08-BA46-2814-DD5D-D3AB7A9507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57898" y="940919"/>
            <a:ext cx="791381" cy="1035622"/>
          </a:xfrm>
          <a:prstGeom prst="rect">
            <a:avLst/>
          </a:prstGeom>
        </p:spPr>
      </p:pic>
    </p:spTree>
    <p:extLst>
      <p:ext uri="{BB962C8B-B14F-4D97-AF65-F5344CB8AC3E}">
        <p14:creationId xmlns:p14="http://schemas.microsoft.com/office/powerpoint/2010/main" val="82172155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7954C6-0EDA-2F4D-8C18-C0C98570951F}"/>
              </a:ext>
            </a:extLst>
          </p:cNvPr>
          <p:cNvSpPr/>
          <p:nvPr/>
        </p:nvSpPr>
        <p:spPr>
          <a:xfrm>
            <a:off x="4453217" y="3244334"/>
            <a:ext cx="237566" cy="369332"/>
          </a:xfrm>
          <a:prstGeom prst="rect">
            <a:avLst/>
          </a:prstGeom>
        </p:spPr>
        <p:txBody>
          <a:bodyPr wrap="none">
            <a:spAutoFit/>
          </a:bodyPr>
          <a:lstStyle/>
          <a:p>
            <a:r>
              <a:rPr lang="en-GB">
                <a:solidFill>
                  <a:srgbClr val="000000"/>
                </a:solidFill>
                <a:latin typeface="-webkit-standard"/>
              </a:rPr>
              <a:t> </a:t>
            </a:r>
            <a:endParaRPr lang="en-US"/>
          </a:p>
        </p:txBody>
      </p:sp>
      <p:sp>
        <p:nvSpPr>
          <p:cNvPr id="9" name="Oval 8">
            <a:extLst>
              <a:ext uri="{FF2B5EF4-FFF2-40B4-BE49-F238E27FC236}">
                <a16:creationId xmlns:a16="http://schemas.microsoft.com/office/drawing/2014/main" id="{A0B77B26-D5EC-1A78-51A1-F9EFC0550803}"/>
              </a:ext>
            </a:extLst>
          </p:cNvPr>
          <p:cNvSpPr/>
          <p:nvPr/>
        </p:nvSpPr>
        <p:spPr>
          <a:xfrm>
            <a:off x="5529211" y="1359000"/>
            <a:ext cx="4140000" cy="4140000"/>
          </a:xfrm>
          <a:prstGeom prst="ellipse">
            <a:avLst/>
          </a:prstGeom>
          <a:solidFill>
            <a:srgbClr val="F44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0B7F19C-8A3F-6B23-6DDF-052847B6CF95}"/>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11" name="Picture 10" descr="Logo&#10;&#10;Description automatically generated">
            <a:hlinkClick r:id="rId3"/>
            <a:extLst>
              <a:ext uri="{FF2B5EF4-FFF2-40B4-BE49-F238E27FC236}">
                <a16:creationId xmlns:a16="http://schemas.microsoft.com/office/drawing/2014/main" id="{3A53A103-C372-F963-9847-A0614F4C91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18226" y="2797399"/>
            <a:ext cx="965290" cy="1263202"/>
          </a:xfrm>
          <a:prstGeom prst="rect">
            <a:avLst/>
          </a:prstGeom>
        </p:spPr>
      </p:pic>
      <p:pic>
        <p:nvPicPr>
          <p:cNvPr id="14" name="Picture 13" descr="Logo&#10;&#10;Description automatically generated">
            <a:hlinkClick r:id="rId5"/>
            <a:extLst>
              <a:ext uri="{FF2B5EF4-FFF2-40B4-BE49-F238E27FC236}">
                <a16:creationId xmlns:a16="http://schemas.microsoft.com/office/drawing/2014/main" id="{D82D2146-43D9-42D6-A4EF-3D90AF6F129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64590" y="2486182"/>
            <a:ext cx="2666187" cy="1885635"/>
          </a:xfrm>
          <a:prstGeom prst="rect">
            <a:avLst/>
          </a:prstGeom>
        </p:spPr>
      </p:pic>
      <p:sp>
        <p:nvSpPr>
          <p:cNvPr id="21" name="Content Placeholder 5">
            <a:extLst>
              <a:ext uri="{FF2B5EF4-FFF2-40B4-BE49-F238E27FC236}">
                <a16:creationId xmlns:a16="http://schemas.microsoft.com/office/drawing/2014/main" id="{D35B667D-F35F-3A46-81CE-DBED7D73E274}"/>
              </a:ext>
            </a:extLst>
          </p:cNvPr>
          <p:cNvSpPr txBox="1">
            <a:spLocks/>
          </p:cNvSpPr>
          <p:nvPr/>
        </p:nvSpPr>
        <p:spPr>
          <a:xfrm>
            <a:off x="684213" y="2092569"/>
            <a:ext cx="4816657" cy="1968032"/>
          </a:xfrm>
          <a:prstGeom prst="rect">
            <a:avLst/>
          </a:prstGeom>
        </p:spPr>
        <p:txBody>
          <a:bodyPr vert="horz" lIns="0" tIns="0" rIns="0" bIns="0" rtlCol="0" anchor="t">
            <a:no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ea typeface="Roboto Slab"/>
                <a:cs typeface="Roboto Slab"/>
              </a:rPr>
              <a:t>The </a:t>
            </a:r>
            <a:r>
              <a:rPr lang="en-GB" sz="2000" dirty="0" err="1">
                <a:ea typeface="Roboto Slab"/>
                <a:cs typeface="Roboto Slab"/>
              </a:rPr>
              <a:t>CoRAY</a:t>
            </a:r>
            <a:r>
              <a:rPr lang="en-GB" sz="2000" dirty="0">
                <a:ea typeface="Roboto Slab"/>
                <a:cs typeface="Roboto Slab"/>
              </a:rPr>
              <a:t> Project, based at the University of Oxford, worked with young people, researchers and clinicians to develop </a:t>
            </a:r>
            <a:r>
              <a:rPr lang="en-GB" sz="2000" b="1" dirty="0">
                <a:solidFill>
                  <a:srgbClr val="F44B7E"/>
                </a:solidFill>
                <a:ea typeface="Roboto Slab"/>
                <a:cs typeface="Roboto Slab"/>
              </a:rPr>
              <a:t>evidence-informed advice</a:t>
            </a:r>
            <a:r>
              <a:rPr lang="en-GB" sz="2000" dirty="0">
                <a:ea typeface="Roboto Slab"/>
                <a:cs typeface="Roboto Slab"/>
              </a:rPr>
              <a:t> for dealing with difficult thoughts and feelings young people told us they most wanted support with. </a:t>
            </a:r>
            <a:endParaRPr lang="en-GB" sz="2000" dirty="0">
              <a:latin typeface="Roboto Slab" pitchFamily="2" charset="0"/>
              <a:cs typeface="Roboto Slab"/>
            </a:endParaRPr>
          </a:p>
          <a:p>
            <a:endParaRPr lang="en-GB" sz="2000" dirty="0">
              <a:ea typeface="Roboto Slab"/>
              <a:cs typeface="Roboto Slab"/>
            </a:endParaRPr>
          </a:p>
          <a:p>
            <a:r>
              <a:rPr lang="en-GB" sz="2000" dirty="0">
                <a:ea typeface="Roboto Slab"/>
                <a:cs typeface="Roboto Slab"/>
              </a:rPr>
              <a:t>The </a:t>
            </a:r>
            <a:r>
              <a:rPr lang="en-GB" sz="2000" dirty="0" err="1">
                <a:ea typeface="Roboto Slab"/>
                <a:cs typeface="Roboto Slab"/>
              </a:rPr>
              <a:t>CoRAY</a:t>
            </a:r>
            <a:r>
              <a:rPr lang="en-GB" sz="2000" dirty="0">
                <a:ea typeface="Roboto Slab"/>
                <a:cs typeface="Roboto Slab"/>
              </a:rPr>
              <a:t> project is </a:t>
            </a:r>
            <a:r>
              <a:rPr lang="en-GB" sz="2000" b="1" dirty="0">
                <a:solidFill>
                  <a:srgbClr val="F44B7E"/>
                </a:solidFill>
                <a:ea typeface="Roboto Slab"/>
                <a:cs typeface="Roboto Slab"/>
              </a:rPr>
              <a:t>working in partnership</a:t>
            </a:r>
            <a:r>
              <a:rPr lang="en-GB" sz="2000" dirty="0">
                <a:ea typeface="Roboto Slab"/>
                <a:cs typeface="Roboto Slab"/>
              </a:rPr>
              <a:t> with the Charlie Waller Trust, a mental health charity, to </a:t>
            </a:r>
            <a:r>
              <a:rPr lang="en-GB" sz="2000" b="1" dirty="0">
                <a:solidFill>
                  <a:srgbClr val="F44B7E"/>
                </a:solidFill>
                <a:ea typeface="Roboto Slab"/>
                <a:cs typeface="Roboto Slab"/>
              </a:rPr>
              <a:t>develop a range of lessons and resources.</a:t>
            </a:r>
          </a:p>
        </p:txBody>
      </p:sp>
      <p:sp>
        <p:nvSpPr>
          <p:cNvPr id="22" name="Title 4">
            <a:extLst>
              <a:ext uri="{FF2B5EF4-FFF2-40B4-BE49-F238E27FC236}">
                <a16:creationId xmlns:a16="http://schemas.microsoft.com/office/drawing/2014/main" id="{F688530E-FCDC-6C48-9333-05560D529611}"/>
              </a:ext>
            </a:extLst>
          </p:cNvPr>
          <p:cNvSpPr txBox="1">
            <a:spLocks/>
          </p:cNvSpPr>
          <p:nvPr/>
        </p:nvSpPr>
        <p:spPr>
          <a:xfrm>
            <a:off x="684213" y="765175"/>
            <a:ext cx="6702816" cy="13445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GB" dirty="0">
                <a:latin typeface="Brown" pitchFamily="2" charset="0"/>
              </a:rPr>
              <a:t>The </a:t>
            </a:r>
            <a:r>
              <a:rPr lang="en-GB" dirty="0" err="1">
                <a:latin typeface="Brown" pitchFamily="2" charset="0"/>
              </a:rPr>
              <a:t>CoRAY</a:t>
            </a:r>
            <a:r>
              <a:rPr lang="en-GB" dirty="0">
                <a:latin typeface="Brown" pitchFamily="2" charset="0"/>
              </a:rPr>
              <a:t> Project with </a:t>
            </a:r>
            <a:br>
              <a:rPr lang="en-GB" dirty="0">
                <a:latin typeface="Brown" pitchFamily="2" charset="0"/>
              </a:rPr>
            </a:br>
            <a:r>
              <a:rPr lang="en-GB" dirty="0">
                <a:latin typeface="Brown" pitchFamily="2" charset="0"/>
              </a:rPr>
              <a:t>the Charlie Waller Trust</a:t>
            </a:r>
          </a:p>
        </p:txBody>
      </p:sp>
    </p:spTree>
    <p:extLst>
      <p:ext uri="{BB962C8B-B14F-4D97-AF65-F5344CB8AC3E}">
        <p14:creationId xmlns:p14="http://schemas.microsoft.com/office/powerpoint/2010/main" val="3168700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1">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7954C6-0EDA-2F4D-8C18-C0C98570951F}"/>
              </a:ext>
            </a:extLst>
          </p:cNvPr>
          <p:cNvSpPr/>
          <p:nvPr/>
        </p:nvSpPr>
        <p:spPr>
          <a:xfrm>
            <a:off x="4453217" y="3244334"/>
            <a:ext cx="237566" cy="369332"/>
          </a:xfrm>
          <a:prstGeom prst="rect">
            <a:avLst/>
          </a:prstGeom>
        </p:spPr>
        <p:txBody>
          <a:bodyPr wrap="none">
            <a:spAutoFit/>
          </a:bodyPr>
          <a:lstStyle/>
          <a:p>
            <a:r>
              <a:rPr lang="en-GB">
                <a:solidFill>
                  <a:srgbClr val="000000"/>
                </a:solidFill>
                <a:latin typeface="-webkit-standard"/>
              </a:rPr>
              <a:t> </a:t>
            </a:r>
            <a:endParaRPr lang="en-US"/>
          </a:p>
        </p:txBody>
      </p:sp>
      <p:sp>
        <p:nvSpPr>
          <p:cNvPr id="3" name="Rectangle 2">
            <a:extLst>
              <a:ext uri="{FF2B5EF4-FFF2-40B4-BE49-F238E27FC236}">
                <a16:creationId xmlns:a16="http://schemas.microsoft.com/office/drawing/2014/main" id="{8198267F-068E-EF46-9594-F1A6714FD583}"/>
              </a:ext>
            </a:extLst>
          </p:cNvPr>
          <p:cNvSpPr/>
          <p:nvPr/>
        </p:nvSpPr>
        <p:spPr>
          <a:xfrm>
            <a:off x="333200" y="3244333"/>
            <a:ext cx="4357583" cy="369332"/>
          </a:xfrm>
          <a:prstGeom prst="rect">
            <a:avLst/>
          </a:prstGeom>
        </p:spPr>
        <p:txBody>
          <a:bodyPr wrap="square">
            <a:spAutoFit/>
          </a:bodyPr>
          <a:lstStyle/>
          <a:p>
            <a:r>
              <a:rPr lang="en-GB">
                <a:solidFill>
                  <a:srgbClr val="000000"/>
                </a:solidFill>
                <a:latin typeface="-webkit-standard"/>
              </a:rPr>
              <a:t> </a:t>
            </a:r>
            <a:endParaRPr lang="en-US"/>
          </a:p>
        </p:txBody>
      </p:sp>
      <p:sp>
        <p:nvSpPr>
          <p:cNvPr id="7" name="Oval 6">
            <a:extLst>
              <a:ext uri="{FF2B5EF4-FFF2-40B4-BE49-F238E27FC236}">
                <a16:creationId xmlns:a16="http://schemas.microsoft.com/office/drawing/2014/main" id="{65201107-BF80-1A75-5E3D-8C930215E8FB}"/>
              </a:ext>
            </a:extLst>
          </p:cNvPr>
          <p:cNvSpPr/>
          <p:nvPr/>
        </p:nvSpPr>
        <p:spPr>
          <a:xfrm>
            <a:off x="5529211" y="1359000"/>
            <a:ext cx="4140000" cy="4140000"/>
          </a:xfrm>
          <a:prstGeom prst="ellipse">
            <a:avLst/>
          </a:prstGeom>
          <a:solidFill>
            <a:srgbClr val="F44B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5B9493F5-4BF9-0672-E4AB-EE1E0EDA036D}"/>
              </a:ext>
            </a:extLst>
          </p:cNvPr>
          <p:cNvSpPr/>
          <p:nvPr/>
        </p:nvSpPr>
        <p:spPr>
          <a:xfrm>
            <a:off x="5799211" y="1629000"/>
            <a:ext cx="3600000" cy="36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0</a:t>
            </a:r>
          </a:p>
        </p:txBody>
      </p:sp>
      <p:pic>
        <p:nvPicPr>
          <p:cNvPr id="11" name="Picture 10" descr="Logo&#10;&#10;Description automatically generated">
            <a:hlinkClick r:id="rId3"/>
            <a:extLst>
              <a:ext uri="{FF2B5EF4-FFF2-40B4-BE49-F238E27FC236}">
                <a16:creationId xmlns:a16="http://schemas.microsoft.com/office/drawing/2014/main" id="{6BAC6325-D81F-794C-86A9-A6A9481C1E5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18226" y="2797399"/>
            <a:ext cx="965290" cy="1263202"/>
          </a:xfrm>
          <a:prstGeom prst="rect">
            <a:avLst/>
          </a:prstGeom>
        </p:spPr>
      </p:pic>
      <p:pic>
        <p:nvPicPr>
          <p:cNvPr id="12" name="Picture 11" descr="Logo&#10;&#10;Description automatically generated">
            <a:hlinkClick r:id="rId5"/>
            <a:extLst>
              <a:ext uri="{FF2B5EF4-FFF2-40B4-BE49-F238E27FC236}">
                <a16:creationId xmlns:a16="http://schemas.microsoft.com/office/drawing/2014/main" id="{F1BE5E2C-C7FA-4E4D-8F08-214D9C2B52F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64590" y="2486182"/>
            <a:ext cx="2666187" cy="1885635"/>
          </a:xfrm>
          <a:prstGeom prst="rect">
            <a:avLst/>
          </a:prstGeom>
        </p:spPr>
      </p:pic>
      <p:sp>
        <p:nvSpPr>
          <p:cNvPr id="16" name="Content Placeholder 5">
            <a:extLst>
              <a:ext uri="{FF2B5EF4-FFF2-40B4-BE49-F238E27FC236}">
                <a16:creationId xmlns:a16="http://schemas.microsoft.com/office/drawing/2014/main" id="{33180D4E-79E9-1E4F-9FC0-3D6EA72A1E61}"/>
              </a:ext>
            </a:extLst>
          </p:cNvPr>
          <p:cNvSpPr txBox="1">
            <a:spLocks/>
          </p:cNvSpPr>
          <p:nvPr/>
        </p:nvSpPr>
        <p:spPr>
          <a:xfrm>
            <a:off x="709730" y="2459957"/>
            <a:ext cx="3652369" cy="3632867"/>
          </a:xfrm>
          <a:prstGeom prst="rect">
            <a:avLst/>
          </a:prstGeom>
        </p:spPr>
        <p:txBody>
          <a:bodyPr vert="horz" lIns="0" tIns="0" rIns="0" bIns="0" rtlCol="0">
            <a:normAutofit fontScale="92500" lnSpcReduction="10000"/>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2400" dirty="0"/>
              <a:t>Managing change and uncertainty</a:t>
            </a:r>
          </a:p>
          <a:p>
            <a:pPr marL="285750" indent="-285750">
              <a:buFont typeface="Arial" panose="020B0604020202020204" pitchFamily="34" charset="0"/>
              <a:buChar char="•"/>
            </a:pPr>
            <a:r>
              <a:rPr lang="en-GB" sz="2400" dirty="0"/>
              <a:t>Feeling lonely, isolated and disconnected</a:t>
            </a:r>
          </a:p>
          <a:p>
            <a:pPr marL="285750" indent="-285750">
              <a:buFont typeface="Arial" panose="020B0604020202020204" pitchFamily="34" charset="0"/>
              <a:buChar char="•"/>
            </a:pPr>
            <a:r>
              <a:rPr lang="en-GB" sz="2400" dirty="0"/>
              <a:t>Feeling bored, flat and unmotivated</a:t>
            </a:r>
          </a:p>
          <a:p>
            <a:pPr marL="285750" indent="-285750">
              <a:buFont typeface="Arial" panose="020B0604020202020204" pitchFamily="34" charset="0"/>
              <a:buChar char="•"/>
            </a:pPr>
            <a:r>
              <a:rPr lang="en-GB" sz="2400" b="1" dirty="0">
                <a:solidFill>
                  <a:srgbClr val="F44B7E"/>
                </a:solidFill>
              </a:rPr>
              <a:t>Seeking help for mental health </a:t>
            </a:r>
          </a:p>
          <a:p>
            <a:pPr marL="285750" indent="-285750">
              <a:buFont typeface="Arial" panose="020B0604020202020204" pitchFamily="34" charset="0"/>
              <a:buChar char="•"/>
            </a:pPr>
            <a:r>
              <a:rPr lang="en-GB" sz="2400" dirty="0"/>
              <a:t>Feeling anxious around social situations</a:t>
            </a:r>
          </a:p>
          <a:p>
            <a:endParaRPr lang="en-GB" dirty="0"/>
          </a:p>
        </p:txBody>
      </p:sp>
      <p:sp>
        <p:nvSpPr>
          <p:cNvPr id="17" name="Title 4">
            <a:extLst>
              <a:ext uri="{FF2B5EF4-FFF2-40B4-BE49-F238E27FC236}">
                <a16:creationId xmlns:a16="http://schemas.microsoft.com/office/drawing/2014/main" id="{77DB28D0-8948-9A4B-B95A-CD09E9007C81}"/>
              </a:ext>
            </a:extLst>
          </p:cNvPr>
          <p:cNvSpPr txBox="1">
            <a:spLocks/>
          </p:cNvSpPr>
          <p:nvPr/>
        </p:nvSpPr>
        <p:spPr>
          <a:xfrm>
            <a:off x="684213" y="765176"/>
            <a:ext cx="6702816" cy="1360454"/>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000" b="1" i="0" kern="1200" baseline="0">
                <a:solidFill>
                  <a:srgbClr val="005E84"/>
                </a:solidFill>
                <a:latin typeface="Brown"/>
                <a:ea typeface="+mj-ea"/>
                <a:cs typeface="+mj-cs"/>
              </a:defRPr>
            </a:lvl1pPr>
          </a:lstStyle>
          <a:p>
            <a:r>
              <a:rPr lang="en-GB" dirty="0">
                <a:latin typeface="Brown" pitchFamily="2" charset="0"/>
              </a:rPr>
              <a:t>The </a:t>
            </a:r>
            <a:r>
              <a:rPr lang="en-GB" dirty="0" err="1">
                <a:latin typeface="Brown" pitchFamily="2" charset="0"/>
              </a:rPr>
              <a:t>CoRAY</a:t>
            </a:r>
            <a:r>
              <a:rPr lang="en-GB" dirty="0">
                <a:latin typeface="Brown" pitchFamily="2" charset="0"/>
              </a:rPr>
              <a:t> Project with </a:t>
            </a:r>
            <a:br>
              <a:rPr lang="en-GB" dirty="0">
                <a:latin typeface="Brown" pitchFamily="2" charset="0"/>
              </a:rPr>
            </a:br>
            <a:r>
              <a:rPr lang="en-GB" dirty="0">
                <a:latin typeface="Brown" pitchFamily="2" charset="0"/>
              </a:rPr>
              <a:t>the Charlie Waller Trust</a:t>
            </a:r>
          </a:p>
        </p:txBody>
      </p:sp>
    </p:spTree>
    <p:extLst>
      <p:ext uri="{BB962C8B-B14F-4D97-AF65-F5344CB8AC3E}">
        <p14:creationId xmlns:p14="http://schemas.microsoft.com/office/powerpoint/2010/main" val="2701353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C24E0B9A-8385-EB8F-9EBA-520626A2677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5789" y="1883971"/>
            <a:ext cx="5605170" cy="967814"/>
          </a:xfrm>
          <a:prstGeom prst="rect">
            <a:avLst/>
          </a:prstGeom>
        </p:spPr>
      </p:pic>
      <p:pic>
        <p:nvPicPr>
          <p:cNvPr id="9" name="Graphic 8">
            <a:extLst>
              <a:ext uri="{FF2B5EF4-FFF2-40B4-BE49-F238E27FC236}">
                <a16:creationId xmlns:a16="http://schemas.microsoft.com/office/drawing/2014/main" id="{4D64F991-FD4F-D50C-4227-AF29E26344D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45141" y="4243539"/>
            <a:ext cx="5605170" cy="967814"/>
          </a:xfrm>
          <a:prstGeom prst="rect">
            <a:avLst/>
          </a:prstGeom>
        </p:spPr>
      </p:pic>
      <p:pic>
        <p:nvPicPr>
          <p:cNvPr id="10" name="Graphic 9">
            <a:extLst>
              <a:ext uri="{FF2B5EF4-FFF2-40B4-BE49-F238E27FC236}">
                <a16:creationId xmlns:a16="http://schemas.microsoft.com/office/drawing/2014/main" id="{FF0CC9A7-E419-B1D0-390C-02C4EC07477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45141" y="3063755"/>
            <a:ext cx="5605170" cy="967814"/>
          </a:xfrm>
          <a:prstGeom prst="rect">
            <a:avLst/>
          </a:prstGeom>
        </p:spPr>
      </p:pic>
      <p:sp>
        <p:nvSpPr>
          <p:cNvPr id="21" name="Title 2">
            <a:extLst>
              <a:ext uri="{FF2B5EF4-FFF2-40B4-BE49-F238E27FC236}">
                <a16:creationId xmlns:a16="http://schemas.microsoft.com/office/drawing/2014/main" id="{9F8E608F-5C1F-6B49-A69C-29C00C8D1E2E}"/>
              </a:ext>
            </a:extLst>
          </p:cNvPr>
          <p:cNvSpPr>
            <a:spLocks noGrp="1"/>
          </p:cNvSpPr>
          <p:nvPr>
            <p:ph type="title"/>
          </p:nvPr>
        </p:nvSpPr>
        <p:spPr/>
        <p:txBody>
          <a:bodyPr/>
          <a:lstStyle/>
          <a:p>
            <a:r>
              <a:rPr lang="en-GB" sz="3500" dirty="0">
                <a:solidFill>
                  <a:srgbClr val="005E84"/>
                </a:solidFill>
                <a:latin typeface="Brown" pitchFamily="2" charset="0"/>
              </a:rPr>
              <a:t>Learning outcomes</a:t>
            </a:r>
          </a:p>
        </p:txBody>
      </p:sp>
      <p:sp>
        <p:nvSpPr>
          <p:cNvPr id="4" name="Content Placeholder 4">
            <a:extLst>
              <a:ext uri="{FF2B5EF4-FFF2-40B4-BE49-F238E27FC236}">
                <a16:creationId xmlns:a16="http://schemas.microsoft.com/office/drawing/2014/main" id="{6A656F8F-108B-2852-B94D-75195F0D0ABF}"/>
              </a:ext>
            </a:extLst>
          </p:cNvPr>
          <p:cNvSpPr txBox="1">
            <a:spLocks/>
          </p:cNvSpPr>
          <p:nvPr/>
        </p:nvSpPr>
        <p:spPr>
          <a:xfrm>
            <a:off x="684214" y="3214194"/>
            <a:ext cx="5288324" cy="893832"/>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dirty="0">
                <a:latin typeface="Brown" pitchFamily="2" charset="0"/>
              </a:rPr>
              <a:t>UNDERSTAND</a:t>
            </a:r>
            <a:r>
              <a:rPr lang="en-GB" sz="2000" dirty="0">
                <a:latin typeface="Roboto Slab"/>
                <a:ea typeface="Roboto Slab" pitchFamily="2" charset="0"/>
              </a:rPr>
              <a:t> how help seeking can improve our mental health</a:t>
            </a:r>
          </a:p>
        </p:txBody>
      </p:sp>
      <p:sp>
        <p:nvSpPr>
          <p:cNvPr id="5" name="Content Placeholder 4">
            <a:extLst>
              <a:ext uri="{FF2B5EF4-FFF2-40B4-BE49-F238E27FC236}">
                <a16:creationId xmlns:a16="http://schemas.microsoft.com/office/drawing/2014/main" id="{2C4B7618-1047-BFE2-603A-D3209408902A}"/>
              </a:ext>
            </a:extLst>
          </p:cNvPr>
          <p:cNvSpPr txBox="1">
            <a:spLocks/>
          </p:cNvSpPr>
          <p:nvPr/>
        </p:nvSpPr>
        <p:spPr>
          <a:xfrm>
            <a:off x="684209" y="4408793"/>
            <a:ext cx="5529580" cy="830999"/>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dirty="0">
                <a:latin typeface="Brown" pitchFamily="2" charset="0"/>
              </a:rPr>
              <a:t>RECOGNISE</a:t>
            </a:r>
            <a:r>
              <a:rPr lang="en-GB" sz="2000" dirty="0">
                <a:latin typeface="Roboto Slab"/>
                <a:ea typeface="Roboto Slab" pitchFamily="2" charset="0"/>
              </a:rPr>
              <a:t> the possible barriers to help seeking and suggest ways to overcome these</a:t>
            </a:r>
          </a:p>
          <a:p>
            <a:endParaRPr lang="en-GB" sz="2000" b="1" dirty="0"/>
          </a:p>
        </p:txBody>
      </p:sp>
      <p:sp>
        <p:nvSpPr>
          <p:cNvPr id="6" name="Content Placeholder 4">
            <a:extLst>
              <a:ext uri="{FF2B5EF4-FFF2-40B4-BE49-F238E27FC236}">
                <a16:creationId xmlns:a16="http://schemas.microsoft.com/office/drawing/2014/main" id="{97D41FD9-5F00-62ED-CD6B-B5BBE336D20D}"/>
              </a:ext>
            </a:extLst>
          </p:cNvPr>
          <p:cNvSpPr>
            <a:spLocks noGrp="1"/>
          </p:cNvSpPr>
          <p:nvPr>
            <p:ph idx="1"/>
          </p:nvPr>
        </p:nvSpPr>
        <p:spPr>
          <a:xfrm>
            <a:off x="684209" y="2045976"/>
            <a:ext cx="5288329" cy="745021"/>
          </a:xfrm>
        </p:spPr>
        <p:txBody>
          <a:bodyPr/>
          <a:lstStyle/>
          <a:p>
            <a:r>
              <a:rPr lang="en-GB" sz="2400" b="1" dirty="0">
                <a:latin typeface="Brown" pitchFamily="2" charset="0"/>
              </a:rPr>
              <a:t>RECOGNISE</a:t>
            </a:r>
            <a:r>
              <a:rPr lang="en-GB" sz="2000" dirty="0">
                <a:latin typeface="Roboto Slab"/>
              </a:rPr>
              <a:t> when we need to ask for help with our mental health</a:t>
            </a:r>
            <a:endParaRPr lang="en-US" sz="2000" dirty="0">
              <a:latin typeface="Roboto Slab"/>
            </a:endParaRPr>
          </a:p>
        </p:txBody>
      </p:sp>
      <p:sp>
        <p:nvSpPr>
          <p:cNvPr id="7" name="Content Placeholder 4">
            <a:extLst>
              <a:ext uri="{FF2B5EF4-FFF2-40B4-BE49-F238E27FC236}">
                <a16:creationId xmlns:a16="http://schemas.microsoft.com/office/drawing/2014/main" id="{C11939D8-1CBB-D526-CC91-B2106AEA1E52}"/>
              </a:ext>
            </a:extLst>
          </p:cNvPr>
          <p:cNvSpPr txBox="1">
            <a:spLocks/>
          </p:cNvSpPr>
          <p:nvPr/>
        </p:nvSpPr>
        <p:spPr>
          <a:xfrm>
            <a:off x="684209" y="5606221"/>
            <a:ext cx="5529580" cy="830999"/>
          </a:xfrm>
          <a:prstGeom prst="rect">
            <a:avLst/>
          </a:prstGeom>
        </p:spPr>
        <p:txBody>
          <a:bodyPr vert="horz" lIns="0" tIns="0" rIns="0" bIns="0" rtlCol="0">
            <a:normAutofit/>
          </a:bodyPr>
          <a:lstStyle>
            <a:lvl1pPr marL="0" indent="0" algn="l" defTabSz="720000" rtl="0" eaLnBrk="1" latinLnBrk="0" hangingPunct="1">
              <a:lnSpc>
                <a:spcPct val="100000"/>
              </a:lnSpc>
              <a:spcBef>
                <a:spcPts val="0"/>
              </a:spcBef>
              <a:spcAft>
                <a:spcPts val="600"/>
              </a:spcAft>
              <a:buFontTx/>
              <a:buNone/>
              <a:defRPr sz="2200" b="0" i="0" kern="1200" baseline="0">
                <a:solidFill>
                  <a:srgbClr val="005E84"/>
                </a:solidFill>
                <a:latin typeface="Roboto Slab"/>
                <a:ea typeface="Roboto Slab" pitchFamily="2" charset="0"/>
                <a:cs typeface="+mn-cs"/>
              </a:defRPr>
            </a:lvl1pPr>
            <a:lvl2pPr marL="144000" indent="-457200" algn="l" defTabSz="720000" rtl="0" eaLnBrk="1" latinLnBrk="0" hangingPunct="1">
              <a:lnSpc>
                <a:spcPct val="100000"/>
              </a:lnSpc>
              <a:spcBef>
                <a:spcPts val="0"/>
              </a:spcBef>
              <a:spcAft>
                <a:spcPts val="600"/>
              </a:spcAft>
              <a:buFont typeface="Arial" panose="020B0604020202020204" pitchFamily="34" charset="0"/>
              <a:buChar char="•"/>
              <a:defRPr sz="2200" b="0" i="0" kern="1200" baseline="0">
                <a:solidFill>
                  <a:srgbClr val="005E84"/>
                </a:solidFill>
                <a:latin typeface="Roboto Slab"/>
                <a:ea typeface="Roboto Slab Light" pitchFamily="2" charset="0"/>
                <a:cs typeface="+mn-cs"/>
              </a:defRPr>
            </a:lvl2pPr>
            <a:lvl3pPr marL="11430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3pPr>
            <a:lvl4pPr marL="16002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4pPr>
            <a:lvl5pPr marL="2057400" indent="-228600" algn="l" defTabSz="720000" rtl="0" eaLnBrk="1" latinLnBrk="0" hangingPunct="1">
              <a:lnSpc>
                <a:spcPct val="90000"/>
              </a:lnSpc>
              <a:spcBef>
                <a:spcPts val="500"/>
              </a:spcBef>
              <a:buFont typeface="Arial" panose="020B0604020202020204" pitchFamily="34" charset="0"/>
              <a:buChar char="•"/>
              <a:defRPr sz="2100" b="0" i="0" kern="1200" baseline="0">
                <a:solidFill>
                  <a:srgbClr val="005E84"/>
                </a:solidFill>
                <a:latin typeface="Brown-RegularItalic"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GB" sz="2400" b="1" dirty="0">
                <a:latin typeface="Brown" pitchFamily="2" charset="0"/>
              </a:rPr>
              <a:t>UNDERSTAND</a:t>
            </a:r>
            <a:r>
              <a:rPr lang="en-GB" sz="2000" dirty="0">
                <a:latin typeface="Roboto Slab"/>
                <a:ea typeface="Roboto Slab" pitchFamily="2" charset="0"/>
              </a:rPr>
              <a:t> the different types of help that are available</a:t>
            </a:r>
          </a:p>
          <a:p>
            <a:endParaRPr lang="en-GB" sz="2000" b="1" dirty="0"/>
          </a:p>
        </p:txBody>
      </p:sp>
      <p:pic>
        <p:nvPicPr>
          <p:cNvPr id="11" name="Graphic 10">
            <a:extLst>
              <a:ext uri="{FF2B5EF4-FFF2-40B4-BE49-F238E27FC236}">
                <a16:creationId xmlns:a16="http://schemas.microsoft.com/office/drawing/2014/main" id="{C2E43F0C-BD7B-4A83-6780-526BD06FEDD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5789" y="5405046"/>
            <a:ext cx="5605170" cy="967814"/>
          </a:xfrm>
          <a:prstGeom prst="rect">
            <a:avLst/>
          </a:prstGeom>
        </p:spPr>
      </p:pic>
    </p:spTree>
    <p:extLst>
      <p:ext uri="{BB962C8B-B14F-4D97-AF65-F5344CB8AC3E}">
        <p14:creationId xmlns:p14="http://schemas.microsoft.com/office/powerpoint/2010/main" val="2861424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build="p"/>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4" name="Text Placeholder 2">
            <a:extLst>
              <a:ext uri="{FF2B5EF4-FFF2-40B4-BE49-F238E27FC236}">
                <a16:creationId xmlns:a16="http://schemas.microsoft.com/office/drawing/2014/main" id="{BF9E6B7B-2D64-415E-95E4-DC0AB5B62B2F}"/>
              </a:ext>
            </a:extLst>
          </p:cNvPr>
          <p:cNvSpPr txBox="1">
            <a:spLocks/>
          </p:cNvSpPr>
          <p:nvPr/>
        </p:nvSpPr>
        <p:spPr>
          <a:xfrm>
            <a:off x="457200" y="1560243"/>
            <a:ext cx="8208912" cy="4446866"/>
          </a:xfrm>
          <a:prstGeom prst="rect">
            <a:avLst/>
          </a:prstGeom>
        </p:spPr>
        <p:txBody>
          <a:bodyPr anchor="t"/>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GB" sz="4000">
              <a:solidFill>
                <a:srgbClr val="49AA43"/>
              </a:solidFill>
              <a:latin typeface="+mj-lt"/>
            </a:endParaRPr>
          </a:p>
        </p:txBody>
      </p:sp>
      <p:sp>
        <p:nvSpPr>
          <p:cNvPr id="2" name="Title 1">
            <a:extLst>
              <a:ext uri="{FF2B5EF4-FFF2-40B4-BE49-F238E27FC236}">
                <a16:creationId xmlns:a16="http://schemas.microsoft.com/office/drawing/2014/main" id="{104FA2A6-64BD-2C45-8AD8-41F64A0CA7CB}"/>
              </a:ext>
            </a:extLst>
          </p:cNvPr>
          <p:cNvSpPr>
            <a:spLocks noGrp="1"/>
          </p:cNvSpPr>
          <p:nvPr>
            <p:ph type="title"/>
          </p:nvPr>
        </p:nvSpPr>
        <p:spPr>
          <a:xfrm>
            <a:off x="684212" y="765175"/>
            <a:ext cx="5871333" cy="1655762"/>
          </a:xfrm>
        </p:spPr>
        <p:txBody>
          <a:bodyPr/>
          <a:lstStyle/>
          <a:p>
            <a:r>
              <a:rPr lang="en-US" dirty="0"/>
              <a:t>Today’s session is about how, when and where we might seek help for our mental health</a:t>
            </a:r>
          </a:p>
        </p:txBody>
      </p:sp>
      <p:sp>
        <p:nvSpPr>
          <p:cNvPr id="5" name="Content Placeholder 4">
            <a:extLst>
              <a:ext uri="{FF2B5EF4-FFF2-40B4-BE49-F238E27FC236}">
                <a16:creationId xmlns:a16="http://schemas.microsoft.com/office/drawing/2014/main" id="{DD47E75F-97C9-3F4C-800A-595F6FF00441}"/>
              </a:ext>
            </a:extLst>
          </p:cNvPr>
          <p:cNvSpPr>
            <a:spLocks noGrp="1"/>
          </p:cNvSpPr>
          <p:nvPr>
            <p:ph idx="1"/>
          </p:nvPr>
        </p:nvSpPr>
        <p:spPr>
          <a:xfrm>
            <a:off x="684213" y="3465513"/>
            <a:ext cx="4745917" cy="3816351"/>
          </a:xfrm>
        </p:spPr>
        <p:txBody>
          <a:bodyPr/>
          <a:lstStyle/>
          <a:p>
            <a:r>
              <a:rPr lang="en-US" dirty="0"/>
              <a:t>How do we </a:t>
            </a:r>
            <a:r>
              <a:rPr lang="en-US" b="1" dirty="0">
                <a:solidFill>
                  <a:srgbClr val="94C11F"/>
                </a:solidFill>
              </a:rPr>
              <a:t>SEEK HELP </a:t>
            </a:r>
            <a:r>
              <a:rPr lang="en-US" dirty="0"/>
              <a:t>for our physical health?</a:t>
            </a:r>
          </a:p>
        </p:txBody>
      </p:sp>
      <p:pic>
        <p:nvPicPr>
          <p:cNvPr id="4" name="Picture 3">
            <a:extLst>
              <a:ext uri="{FF2B5EF4-FFF2-40B4-BE49-F238E27FC236}">
                <a16:creationId xmlns:a16="http://schemas.microsoft.com/office/drawing/2014/main" id="{81063E11-D21D-2CEA-12CD-988385BF3AAC}"/>
              </a:ext>
            </a:extLst>
          </p:cNvPr>
          <p:cNvPicPr>
            <a:picLocks noChangeAspect="1"/>
          </p:cNvPicPr>
          <p:nvPr/>
        </p:nvPicPr>
        <p:blipFill>
          <a:blip r:embed="rId3"/>
          <a:srcRect/>
          <a:stretch/>
        </p:blipFill>
        <p:spPr>
          <a:xfrm>
            <a:off x="3682679" y="1855788"/>
            <a:ext cx="4876800" cy="4381500"/>
          </a:xfrm>
          <a:prstGeom prst="rect">
            <a:avLst/>
          </a:prstGeom>
        </p:spPr>
      </p:pic>
    </p:spTree>
    <p:extLst>
      <p:ext uri="{BB962C8B-B14F-4D97-AF65-F5344CB8AC3E}">
        <p14:creationId xmlns:p14="http://schemas.microsoft.com/office/powerpoint/2010/main" val="345252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5C3783-9D60-4E3F-4429-FD76E77F984D}"/>
              </a:ext>
            </a:extLst>
          </p:cNvPr>
          <p:cNvPicPr>
            <a:picLocks noChangeAspect="1"/>
          </p:cNvPicPr>
          <p:nvPr/>
        </p:nvPicPr>
        <p:blipFill>
          <a:blip r:embed="rId2"/>
          <a:stretch>
            <a:fillRect/>
          </a:stretch>
        </p:blipFill>
        <p:spPr>
          <a:xfrm>
            <a:off x="0" y="866807"/>
            <a:ext cx="9144000" cy="5124385"/>
          </a:xfrm>
          <a:prstGeom prst="rect">
            <a:avLst/>
          </a:prstGeom>
        </p:spPr>
      </p:pic>
    </p:spTree>
    <p:extLst>
      <p:ext uri="{BB962C8B-B14F-4D97-AF65-F5344CB8AC3E}">
        <p14:creationId xmlns:p14="http://schemas.microsoft.com/office/powerpoint/2010/main" val="904636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EF86709-F4BD-BE4E-866C-C4E6BB15B220}"/>
              </a:ext>
            </a:extLst>
          </p:cNvPr>
          <p:cNvSpPr>
            <a:spLocks noGrp="1"/>
          </p:cNvSpPr>
          <p:nvPr>
            <p:ph type="ctrTitle"/>
          </p:nvPr>
        </p:nvSpPr>
        <p:spPr>
          <a:xfrm>
            <a:off x="1331912" y="1327883"/>
            <a:ext cx="5040313" cy="2663825"/>
          </a:xfrm>
        </p:spPr>
        <p:txBody>
          <a:bodyPr/>
          <a:lstStyle/>
          <a:p>
            <a:r>
              <a:rPr lang="en-US" dirty="0" err="1">
                <a:latin typeface="Brown" pitchFamily="2" charset="77"/>
              </a:rPr>
              <a:t>Prioritising</a:t>
            </a:r>
            <a:r>
              <a:rPr lang="en-US" dirty="0">
                <a:latin typeface="Brown" pitchFamily="2" charset="77"/>
              </a:rPr>
              <a:t> our mental health</a:t>
            </a:r>
          </a:p>
        </p:txBody>
      </p:sp>
      <p:sp>
        <p:nvSpPr>
          <p:cNvPr id="2" name="TextBox 1">
            <a:extLst>
              <a:ext uri="{FF2B5EF4-FFF2-40B4-BE49-F238E27FC236}">
                <a16:creationId xmlns:a16="http://schemas.microsoft.com/office/drawing/2014/main" id="{0CE936A8-6001-A3CF-392E-76D322BA4BC3}"/>
              </a:ext>
            </a:extLst>
          </p:cNvPr>
          <p:cNvSpPr txBox="1"/>
          <p:nvPr/>
        </p:nvSpPr>
        <p:spPr>
          <a:xfrm>
            <a:off x="4598581" y="1444256"/>
            <a:ext cx="261383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GB" dirty="0"/>
          </a:p>
        </p:txBody>
      </p:sp>
      <p:sp>
        <p:nvSpPr>
          <p:cNvPr id="6" name="Oval 5">
            <a:extLst>
              <a:ext uri="{FF2B5EF4-FFF2-40B4-BE49-F238E27FC236}">
                <a16:creationId xmlns:a16="http://schemas.microsoft.com/office/drawing/2014/main" id="{DEA0298D-2CC1-A2C8-A5FE-716B04FB9D75}"/>
              </a:ext>
            </a:extLst>
          </p:cNvPr>
          <p:cNvSpPr/>
          <p:nvPr/>
        </p:nvSpPr>
        <p:spPr>
          <a:xfrm>
            <a:off x="6248399" y="3790950"/>
            <a:ext cx="1733551" cy="27209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Logo&#10;&#10;Description automatically generated">
            <a:extLst>
              <a:ext uri="{FF2B5EF4-FFF2-40B4-BE49-F238E27FC236}">
                <a16:creationId xmlns:a16="http://schemas.microsoft.com/office/drawing/2014/main" id="{4CC502F6-1FB8-C2F5-ACB7-47FBE8D06559}"/>
              </a:ext>
            </a:extLst>
          </p:cNvPr>
          <p:cNvPicPr>
            <a:picLocks noChangeAspect="1"/>
          </p:cNvPicPr>
          <p:nvPr/>
        </p:nvPicPr>
        <p:blipFill>
          <a:blip r:embed="rId2"/>
          <a:stretch>
            <a:fillRect/>
          </a:stretch>
        </p:blipFill>
        <p:spPr>
          <a:xfrm>
            <a:off x="5457825" y="3301078"/>
            <a:ext cx="4024886" cy="4030507"/>
          </a:xfrm>
          <a:prstGeom prst="rect">
            <a:avLst/>
          </a:prstGeom>
        </p:spPr>
      </p:pic>
    </p:spTree>
    <p:extLst>
      <p:ext uri="{BB962C8B-B14F-4D97-AF65-F5344CB8AC3E}">
        <p14:creationId xmlns:p14="http://schemas.microsoft.com/office/powerpoint/2010/main" val="1096115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A99460C-B6F5-2940-AAD0-A83E4A3A6939}"/>
              </a:ext>
            </a:extLst>
          </p:cNvPr>
          <p:cNvSpPr txBox="1"/>
          <p:nvPr/>
        </p:nvSpPr>
        <p:spPr>
          <a:xfrm>
            <a:off x="759118" y="5571004"/>
            <a:ext cx="7328968" cy="861774"/>
          </a:xfrm>
          <a:prstGeom prst="rect">
            <a:avLst/>
          </a:prstGeom>
          <a:noFill/>
        </p:spPr>
        <p:txBody>
          <a:bodyPr wrap="square" lIns="0" tIns="0" rIns="0" bIns="0" rtlCol="0">
            <a:spAutoFit/>
          </a:bodyPr>
          <a:lstStyle/>
          <a:p>
            <a:r>
              <a:rPr lang="en-GB" sz="1400" dirty="0">
                <a:solidFill>
                  <a:srgbClr val="005E84"/>
                </a:solidFill>
                <a:latin typeface="Roboto Slab" pitchFamily="2" charset="0"/>
                <a:ea typeface="Roboto Slab" pitchFamily="2" charset="0"/>
                <a:cs typeface="Arial"/>
              </a:rPr>
              <a:t>First, listen to the introduction section (up to 2:40)</a:t>
            </a:r>
          </a:p>
          <a:p>
            <a:endParaRPr lang="en-GB" sz="1400" b="1" dirty="0">
              <a:solidFill>
                <a:srgbClr val="005E84"/>
              </a:solidFill>
              <a:latin typeface="Roboto Slab" pitchFamily="2" charset="0"/>
              <a:ea typeface="Roboto Slab" pitchFamily="2" charset="0"/>
              <a:cs typeface="Arial"/>
            </a:endParaRPr>
          </a:p>
          <a:p>
            <a:r>
              <a:rPr lang="en-GB" sz="1400" dirty="0">
                <a:solidFill>
                  <a:srgbClr val="005E84"/>
                </a:solidFill>
                <a:latin typeface="Roboto Slab" pitchFamily="2" charset="0"/>
                <a:ea typeface="Roboto Slab" pitchFamily="2" charset="0"/>
                <a:cs typeface="Arial"/>
              </a:rPr>
              <a:t>This podcast was produced by a group of young people in the north east of England in partnership with the charity </a:t>
            </a:r>
            <a:r>
              <a:rPr lang="en-GB" sz="1400" b="1" dirty="0">
                <a:solidFill>
                  <a:srgbClr val="005E84"/>
                </a:solidFill>
                <a:latin typeface="Roboto Slab" pitchFamily="2" charset="0"/>
                <a:ea typeface="Roboto Slab" pitchFamily="2" charset="0"/>
                <a:cs typeface="Arial"/>
              </a:rPr>
              <a:t>Headliners UK</a:t>
            </a:r>
          </a:p>
        </p:txBody>
      </p:sp>
      <p:pic>
        <p:nvPicPr>
          <p:cNvPr id="4" name="Online Media 3" title="CoRay Voices Episode 3">
            <a:hlinkClick r:id="" action="ppaction://media"/>
            <a:extLst>
              <a:ext uri="{FF2B5EF4-FFF2-40B4-BE49-F238E27FC236}">
                <a16:creationId xmlns:a16="http://schemas.microsoft.com/office/drawing/2014/main" id="{663EC9D5-4541-A929-5235-80D1A5778A19}"/>
              </a:ext>
            </a:extLst>
          </p:cNvPr>
          <p:cNvPicPr>
            <a:picLocks noRot="1" noChangeAspect="1"/>
          </p:cNvPicPr>
          <p:nvPr>
            <a:videoFile r:link="rId1"/>
          </p:nvPr>
        </p:nvPicPr>
        <p:blipFill>
          <a:blip r:embed="rId4"/>
          <a:stretch>
            <a:fillRect/>
          </a:stretch>
        </p:blipFill>
        <p:spPr>
          <a:xfrm>
            <a:off x="684213" y="1232400"/>
            <a:ext cx="7523714" cy="4250899"/>
          </a:xfrm>
          <a:prstGeom prst="rect">
            <a:avLst/>
          </a:prstGeom>
        </p:spPr>
      </p:pic>
      <p:pic>
        <p:nvPicPr>
          <p:cNvPr id="3" name="Picture 2">
            <a:extLst>
              <a:ext uri="{FF2B5EF4-FFF2-40B4-BE49-F238E27FC236}">
                <a16:creationId xmlns:a16="http://schemas.microsoft.com/office/drawing/2014/main" id="{A204D01F-D5DD-2907-44D5-11251CDA1EF2}"/>
              </a:ext>
            </a:extLst>
          </p:cNvPr>
          <p:cNvPicPr>
            <a:picLocks noChangeAspect="1"/>
          </p:cNvPicPr>
          <p:nvPr/>
        </p:nvPicPr>
        <p:blipFill>
          <a:blip r:embed="rId5"/>
          <a:stretch>
            <a:fillRect/>
          </a:stretch>
        </p:blipFill>
        <p:spPr>
          <a:xfrm>
            <a:off x="684214" y="1232401"/>
            <a:ext cx="7523714" cy="4232824"/>
          </a:xfrm>
          <a:prstGeom prst="rect">
            <a:avLst/>
          </a:prstGeom>
        </p:spPr>
      </p:pic>
    </p:spTree>
    <p:extLst>
      <p:ext uri="{BB962C8B-B14F-4D97-AF65-F5344CB8AC3E}">
        <p14:creationId xmlns:p14="http://schemas.microsoft.com/office/powerpoint/2010/main" val="3120576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Charlie Waller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b0932b2-0880-40b8-874b-867a586df499">
      <Terms xmlns="http://schemas.microsoft.com/office/infopath/2007/PartnerControls"/>
    </lcf76f155ced4ddcb4097134ff3c332f>
    <TaxCatchAll xmlns="c24be428-2353-415a-b5b1-dcb6d2e6748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84D4C8A8D54A742ABE019456BD19D6A" ma:contentTypeVersion="15" ma:contentTypeDescription="Create a new document." ma:contentTypeScope="" ma:versionID="fab134bcc617c93afa3bbe528fbf34d2">
  <xsd:schema xmlns:xsd="http://www.w3.org/2001/XMLSchema" xmlns:xs="http://www.w3.org/2001/XMLSchema" xmlns:p="http://schemas.microsoft.com/office/2006/metadata/properties" xmlns:ns2="bb0932b2-0880-40b8-874b-867a586df499" xmlns:ns3="c24be428-2353-415a-b5b1-dcb6d2e6748f" targetNamespace="http://schemas.microsoft.com/office/2006/metadata/properties" ma:root="true" ma:fieldsID="73ce050557d2daa092af003765be5e60" ns2:_="" ns3:_="">
    <xsd:import namespace="bb0932b2-0880-40b8-874b-867a586df499"/>
    <xsd:import namespace="c24be428-2353-415a-b5b1-dcb6d2e6748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0932b2-0880-40b8-874b-867a586df4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d28ccc9-dd63-40c3-aca5-f8d4411b7bf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24be428-2353-415a-b5b1-dcb6d2e6748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2249c597-53a3-4fad-88b3-a0c25bd2dcae}" ma:internalName="TaxCatchAll" ma:showField="CatchAllData" ma:web="c24be428-2353-415a-b5b1-dcb6d2e674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58BCA2B-FB4B-441C-8D1E-BEAF57C548BF}">
  <ds:schemaRefs>
    <ds:schemaRef ds:uri="http://schemas.microsoft.com/sharepoint/v3/contenttype/forms"/>
  </ds:schemaRefs>
</ds:datastoreItem>
</file>

<file path=customXml/itemProps2.xml><?xml version="1.0" encoding="utf-8"?>
<ds:datastoreItem xmlns:ds="http://schemas.openxmlformats.org/officeDocument/2006/customXml" ds:itemID="{F11235FD-532F-4515-A483-27584A454F74}">
  <ds:schemaRefs>
    <ds:schemaRef ds:uri="http://purl.org/dc/terms/"/>
    <ds:schemaRef ds:uri="http://schemas.microsoft.com/office/2006/documentManagement/types"/>
    <ds:schemaRef ds:uri="bb0932b2-0880-40b8-874b-867a586df499"/>
    <ds:schemaRef ds:uri="http://schemas.openxmlformats.org/package/2006/metadata/core-properties"/>
    <ds:schemaRef ds:uri="http://schemas.microsoft.com/office/infopath/2007/PartnerControls"/>
    <ds:schemaRef ds:uri="http://purl.org/dc/elements/1.1/"/>
    <ds:schemaRef ds:uri="http://schemas.microsoft.com/office/2006/metadata/properties"/>
    <ds:schemaRef ds:uri="http://purl.org/dc/dcmitype/"/>
    <ds:schemaRef ds:uri="c24be428-2353-415a-b5b1-dcb6d2e6748f"/>
    <ds:schemaRef ds:uri="http://www.w3.org/XML/1998/namespace"/>
  </ds:schemaRefs>
</ds:datastoreItem>
</file>

<file path=customXml/itemProps3.xml><?xml version="1.0" encoding="utf-8"?>
<ds:datastoreItem xmlns:ds="http://schemas.openxmlformats.org/officeDocument/2006/customXml" ds:itemID="{25C15387-83C6-47C8-991C-268E0367C6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b0932b2-0880-40b8-874b-867a586df499"/>
    <ds:schemaRef ds:uri="c24be428-2353-415a-b5b1-dcb6d2e674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22613</TotalTime>
  <Words>1373</Words>
  <Application>Microsoft Office PowerPoint</Application>
  <PresentationFormat>On-screen Show (4:3)</PresentationFormat>
  <Paragraphs>171</Paragraphs>
  <Slides>27</Slides>
  <Notes>16</Notes>
  <HiddenSlides>0</HiddenSlides>
  <MMClips>3</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27</vt:i4>
      </vt:variant>
    </vt:vector>
  </HeadingPairs>
  <TitlesOfParts>
    <vt:vector size="37" baseType="lpstr">
      <vt:lpstr>Arial</vt:lpstr>
      <vt:lpstr>Brown</vt:lpstr>
      <vt:lpstr>BROWN-LIGHT</vt:lpstr>
      <vt:lpstr>Brown-RegularItalic</vt:lpstr>
      <vt:lpstr>Calibri</vt:lpstr>
      <vt:lpstr>Calibri Light</vt:lpstr>
      <vt:lpstr>Roboto Slab</vt:lpstr>
      <vt:lpstr>Roboto Slab Light</vt:lpstr>
      <vt:lpstr>-webkit-standard</vt:lpstr>
      <vt:lpstr>Charlie Waller Theme</vt:lpstr>
      <vt:lpstr>PowerPoint Presentation</vt:lpstr>
      <vt:lpstr>Working together…</vt:lpstr>
      <vt:lpstr>PowerPoint Presentation</vt:lpstr>
      <vt:lpstr>PowerPoint Presentation</vt:lpstr>
      <vt:lpstr>Learning outcomes</vt:lpstr>
      <vt:lpstr>Today’s session is about how, when and where we might seek help for our mental health</vt:lpstr>
      <vt:lpstr>PowerPoint Presentation</vt:lpstr>
      <vt:lpstr>Prioritising our mental health</vt:lpstr>
      <vt:lpstr>PowerPoint Presentation</vt:lpstr>
      <vt:lpstr>Discussion 1 (pairs)</vt:lpstr>
      <vt:lpstr>PowerPoint Presentation</vt:lpstr>
      <vt:lpstr>Discussion</vt:lpstr>
      <vt:lpstr>Barriers to seeking help</vt:lpstr>
      <vt:lpstr>Barriers</vt:lpstr>
      <vt:lpstr>Possible ideas</vt:lpstr>
      <vt:lpstr>Activity  Part 1</vt:lpstr>
      <vt:lpstr>Activity  Part 2</vt:lpstr>
      <vt:lpstr>Activity Part 2</vt:lpstr>
      <vt:lpstr>Seeking help</vt:lpstr>
      <vt:lpstr>Activity Part 3</vt:lpstr>
      <vt:lpstr>Speak out</vt:lpstr>
      <vt:lpstr>Activity Part 4</vt:lpstr>
      <vt:lpstr>Supporting a friend</vt:lpstr>
      <vt:lpstr>What happens next</vt:lpstr>
      <vt:lpstr>PowerPoint Presentation</vt:lpstr>
      <vt:lpstr>Can I?</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Robin Worrall</dc:creator>
  <cp:lastModifiedBy>Amy Martin</cp:lastModifiedBy>
  <cp:revision>109</cp:revision>
  <dcterms:created xsi:type="dcterms:W3CDTF">2020-08-14T13:32:42Z</dcterms:created>
  <dcterms:modified xsi:type="dcterms:W3CDTF">2023-05-10T14:59:08Z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0x010100684D4C8A8D54A742ABE019456BD19D6A</vt:lpwstr>
  </property>
  <property fmtid="{D5CDD505-2E9C-101B-9397-08002B2CF9AE}" pid="3" name="MediaServiceImageTags">
    <vt:lpwstr/>
  </property>
</Properties>
</file>